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8" r:id="rId2"/>
    <p:sldId id="262" r:id="rId3"/>
    <p:sldId id="267" r:id="rId4"/>
    <p:sldId id="265" r:id="rId5"/>
    <p:sldId id="266" r:id="rId6"/>
    <p:sldId id="270" r:id="rId7"/>
    <p:sldId id="294" r:id="rId8"/>
    <p:sldId id="288" r:id="rId9"/>
    <p:sldId id="289" r:id="rId10"/>
    <p:sldId id="287" r:id="rId11"/>
    <p:sldId id="279" r:id="rId12"/>
    <p:sldId id="280" r:id="rId13"/>
    <p:sldId id="281" r:id="rId14"/>
    <p:sldId id="282" r:id="rId15"/>
    <p:sldId id="283" r:id="rId16"/>
    <p:sldId id="284" r:id="rId17"/>
    <p:sldId id="285" r:id="rId18"/>
    <p:sldId id="286" r:id="rId19"/>
    <p:sldId id="278" r:id="rId20"/>
    <p:sldId id="291" r:id="rId21"/>
    <p:sldId id="292" r:id="rId22"/>
    <p:sldId id="293" r:id="rId23"/>
    <p:sldId id="290" r:id="rId24"/>
    <p:sldId id="271" r:id="rId25"/>
    <p:sldId id="272" r:id="rId26"/>
    <p:sldId id="273" r:id="rId27"/>
    <p:sldId id="268" r:id="rId28"/>
    <p:sldId id="269" r:id="rId29"/>
    <p:sldId id="274" r:id="rId30"/>
    <p:sldId id="275" r:id="rId31"/>
    <p:sldId id="276" r:id="rId32"/>
    <p:sldId id="277" r:id="rId33"/>
    <p:sldId id="260" r:id="rId34"/>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07" autoAdjust="0"/>
  </p:normalViewPr>
  <p:slideViewPr>
    <p:cSldViewPr>
      <p:cViewPr varScale="1">
        <p:scale>
          <a:sx n="185" d="100"/>
          <a:sy n="185" d="100"/>
        </p:scale>
        <p:origin x="1026" y="162"/>
      </p:cViewPr>
      <p:guideLst>
        <p:guide orient="horz" pos="1800"/>
        <p:guide pos="2880"/>
        <p:guide orient="horz" pos="1573"/>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2021/2/17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2021/2/17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5D293-53CA-4417-8888-46A42F3E2513}" type="slidenum">
              <a:rPr lang="zh-CN" altLang="en-US" smtClean="0"/>
              <a:t>20</a:t>
            </a:fld>
            <a:endParaRPr lang="zh-CN" altLang="en-US"/>
          </a:p>
        </p:txBody>
      </p:sp>
    </p:spTree>
    <p:extLst>
      <p:ext uri="{BB962C8B-B14F-4D97-AF65-F5344CB8AC3E}">
        <p14:creationId xmlns:p14="http://schemas.microsoft.com/office/powerpoint/2010/main" val="14859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2021/2/17</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
        <p:nvSpPr>
          <p:cNvPr id="2" name="TextBox 1"/>
          <p:cNvSpPr txBox="1"/>
          <p:nvPr/>
        </p:nvSpPr>
        <p:spPr>
          <a:xfrm>
            <a:off x="-36512" y="3721596"/>
            <a:ext cx="2314352" cy="307777"/>
          </a:xfrm>
          <a:prstGeom prst="rect">
            <a:avLst/>
          </a:prstGeom>
          <a:noFill/>
        </p:spPr>
        <p:txBody>
          <a:bodyPr wrap="none" rtlCol="0">
            <a:spAutoFit/>
          </a:bodyPr>
          <a:lstStyle/>
          <a:p>
            <a:r>
              <a:rPr lang="en-US" altLang="zh-CN" sz="1400" u="sng" dirty="0" smtClean="0">
                <a:effectLst>
                  <a:outerShdw blurRad="38100" dist="38100" dir="2700000" algn="tl">
                    <a:srgbClr val="000000">
                      <a:alpha val="43137"/>
                    </a:srgbClr>
                  </a:outerShdw>
                </a:effectLst>
              </a:rPr>
              <a:t>January, 2021, </a:t>
            </a:r>
            <a:r>
              <a:rPr lang="en-US" altLang="zh-CN" sz="1400" u="sng" dirty="0" err="1" smtClean="0">
                <a:effectLst>
                  <a:outerShdw blurRad="38100" dist="38100" dir="2700000" algn="tl">
                    <a:srgbClr val="000000">
                      <a:alpha val="43137"/>
                    </a:srgbClr>
                  </a:outerShdw>
                </a:effectLst>
              </a:rPr>
              <a:t>SuZhou</a:t>
            </a:r>
            <a:r>
              <a:rPr lang="en-US" altLang="zh-CN" sz="1400" u="sng" dirty="0" smtClean="0">
                <a:effectLst>
                  <a:outerShdw blurRad="38100" dist="38100" dir="2700000" algn="tl">
                    <a:srgbClr val="000000">
                      <a:alpha val="43137"/>
                    </a:srgbClr>
                  </a:outerShdw>
                </a:effectLst>
              </a:rPr>
              <a:t>, China</a:t>
            </a:r>
            <a:endParaRPr lang="zh-CN" alt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553244"/>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Untargeted Data</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3219003" y="1849388"/>
            <a:ext cx="2922018" cy="1815882"/>
          </a:xfrm>
          <a:prstGeom prst="rect">
            <a:avLst/>
          </a:prstGeom>
          <a:noFill/>
        </p:spPr>
        <p:txBody>
          <a:bodyPr wrap="none" rtlCol="0">
            <a:spAutoFit/>
          </a:bodyPr>
          <a:lstStyle/>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TIC, BPC, EIC</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Scatter 2D</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PDA</a:t>
            </a:r>
          </a:p>
          <a:p>
            <a:pPr marL="285750" indent="-285750">
              <a:buFont typeface="Wingdings" panose="05000000000000000000" pitchFamily="2" charset="2"/>
              <a:buChar char="ü"/>
            </a:pPr>
            <a:r>
              <a:rPr lang="en-US" sz="2800" dirty="0" smtClean="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UV Scan</a:t>
            </a:r>
            <a:endParaRPr lang="en-US" sz="2800" dirty="0">
              <a:solidFill>
                <a:schemeClr val="tx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9431332"/>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for view data content in common used open source mzXML and mzML file. </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Although the raw data file is in various format, but the mass spectrum data in both of them can be unify into the identical data model for downstream visualization or data analysis in Mzkit.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2592883"/>
            <a:ext cx="5779434" cy="2952328"/>
          </a:xfrm>
          <a:prstGeom prst="rect">
            <a:avLst/>
          </a:prstGeom>
        </p:spPr>
      </p:pic>
    </p:spTree>
    <p:extLst>
      <p:ext uri="{BB962C8B-B14F-4D97-AF65-F5344CB8AC3E}">
        <p14:creationId xmlns:p14="http://schemas.microsoft.com/office/powerpoint/2010/main" val="30642304"/>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 y="4297660"/>
            <a:ext cx="4155866" cy="890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Imports Raw Data </a:t>
            </a:r>
            <a:endParaRPr lang="zh-CN" altLang="en-US" sz="3600" dirty="0"/>
          </a:p>
        </p:txBody>
      </p:sp>
      <p:sp>
        <p:nvSpPr>
          <p:cNvPr id="3" name="内容占位符 4"/>
          <p:cNvSpPr txBox="1">
            <a:spLocks/>
          </p:cNvSpPr>
          <p:nvPr/>
        </p:nvSpPr>
        <p:spPr>
          <a:xfrm>
            <a:off x="251520" y="983032"/>
            <a:ext cx="2736304" cy="40347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Due to the reason of the data size of untargeted metabolomics raw data file is very large, and reading the raw data in text file is usually slowly. So you should always imports the raw data file into Mzkit at first and then you can view the raw data content in Mzkit.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11" y="1007755"/>
            <a:ext cx="3308150" cy="297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1"/>
          <p:cNvSpPr/>
          <p:nvPr/>
        </p:nvSpPr>
        <p:spPr>
          <a:xfrm>
            <a:off x="5724128" y="1638341"/>
            <a:ext cx="360040" cy="57574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p:nvPr/>
        </p:nvSpPr>
        <p:spPr>
          <a:xfrm>
            <a:off x="5652121" y="2725387"/>
            <a:ext cx="2376263" cy="6480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14192" y="1112143"/>
            <a:ext cx="1800200" cy="1384995"/>
          </a:xfrm>
          <a:prstGeom prst="rect">
            <a:avLst/>
          </a:prstGeom>
          <a:noFill/>
        </p:spPr>
        <p:txBody>
          <a:bodyPr wrap="square" rtlCol="0">
            <a:spAutoFit/>
          </a:bodyPr>
          <a:lstStyle/>
          <a:p>
            <a:r>
              <a:rPr lang="en-US" altLang="zh-CN" u="sng" dirty="0" smtClean="0"/>
              <a:t>Open Single File</a:t>
            </a:r>
          </a:p>
          <a:p>
            <a:endParaRPr lang="en-US" altLang="zh-CN" u="sng" dirty="0"/>
          </a:p>
          <a:p>
            <a:r>
              <a:rPr lang="en-US" altLang="zh-CN" sz="1200" dirty="0" smtClean="0"/>
              <a:t>The file open button accepts many file formats, but only supports one file in one click</a:t>
            </a:r>
            <a:endParaRPr lang="zh-CN" altLang="en-US" sz="1200" dirty="0"/>
          </a:p>
        </p:txBody>
      </p:sp>
      <p:cxnSp>
        <p:nvCxnSpPr>
          <p:cNvPr id="8" name="肘形连接符 22"/>
          <p:cNvCxnSpPr>
            <a:stCxn id="5" idx="1"/>
            <a:endCxn id="4" idx="2"/>
          </p:cNvCxnSpPr>
          <p:nvPr/>
        </p:nvCxnSpPr>
        <p:spPr>
          <a:xfrm rot="10800000" flipV="1">
            <a:off x="4114292" y="1926212"/>
            <a:ext cx="1609836" cy="570926"/>
          </a:xfrm>
          <a:prstGeom prst="bentConnector4">
            <a:avLst>
              <a:gd name="adj1" fmla="val 22044"/>
              <a:gd name="adj2" fmla="val 14004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09353" y="3049423"/>
            <a:ext cx="2304256" cy="1200329"/>
          </a:xfrm>
          <a:prstGeom prst="rect">
            <a:avLst/>
          </a:prstGeom>
          <a:noFill/>
        </p:spPr>
        <p:txBody>
          <a:bodyPr wrap="square" rtlCol="0">
            <a:spAutoFit/>
          </a:bodyPr>
          <a:lstStyle/>
          <a:p>
            <a:r>
              <a:rPr lang="en-US" altLang="zh-CN" u="sng" dirty="0" smtClean="0"/>
              <a:t>Imports Multiple Files</a:t>
            </a:r>
          </a:p>
          <a:p>
            <a:endParaRPr lang="en-US" altLang="zh-CN" u="sng" dirty="0"/>
          </a:p>
          <a:p>
            <a:r>
              <a:rPr lang="en-US" altLang="zh-CN" sz="1200" dirty="0" smtClean="0"/>
              <a:t>Use the context menu on the file explorer for imports a set of raw data files in batch</a:t>
            </a:r>
            <a:endParaRPr lang="zh-CN" altLang="en-US" sz="1200" dirty="0"/>
          </a:p>
        </p:txBody>
      </p:sp>
      <p:cxnSp>
        <p:nvCxnSpPr>
          <p:cNvPr id="12" name="肘形连接符 22"/>
          <p:cNvCxnSpPr>
            <a:stCxn id="6" idx="1"/>
            <a:endCxn id="11" idx="3"/>
          </p:cNvCxnSpPr>
          <p:nvPr/>
        </p:nvCxnSpPr>
        <p:spPr>
          <a:xfrm rot="10800000" flipV="1">
            <a:off x="5113609" y="3049422"/>
            <a:ext cx="538512" cy="60016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9888" y="5161756"/>
            <a:ext cx="3241593" cy="430887"/>
          </a:xfrm>
          <a:prstGeom prst="rect">
            <a:avLst/>
          </a:prstGeom>
          <a:noFill/>
        </p:spPr>
        <p:txBody>
          <a:bodyPr wrap="none" rtlCol="0">
            <a:spAutoFit/>
          </a:bodyPr>
          <a:lstStyle/>
          <a:p>
            <a:r>
              <a:rPr lang="en-US" altLang="zh-CN" sz="1100" dirty="0" smtClean="0"/>
              <a:t>A progress bar dialog </a:t>
            </a:r>
            <a:r>
              <a:rPr lang="en-US" altLang="zh-CN" sz="1100" dirty="0"/>
              <a:t>will </a:t>
            </a:r>
            <a:r>
              <a:rPr lang="en-US" altLang="zh-CN" sz="1100" dirty="0" smtClean="0"/>
              <a:t>appear if this is the first file </a:t>
            </a:r>
          </a:p>
          <a:p>
            <a:r>
              <a:rPr lang="en-US" altLang="zh-CN" sz="1100" dirty="0" smtClean="0"/>
              <a:t>that imports into </a:t>
            </a:r>
            <a:r>
              <a:rPr lang="en-US" altLang="zh-CN" sz="1100" dirty="0" err="1" smtClean="0"/>
              <a:t>mzkit</a:t>
            </a:r>
            <a:endParaRPr lang="zh-CN" altLang="en-US" sz="1100"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58" y="4213920"/>
            <a:ext cx="4762674" cy="91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148547" y="5126396"/>
            <a:ext cx="4591321" cy="430887"/>
          </a:xfrm>
          <a:prstGeom prst="rect">
            <a:avLst/>
          </a:prstGeom>
          <a:noFill/>
        </p:spPr>
        <p:txBody>
          <a:bodyPr wrap="none" rtlCol="0">
            <a:spAutoFit/>
          </a:bodyPr>
          <a:lstStyle/>
          <a:p>
            <a:r>
              <a:rPr lang="en-US" altLang="zh-CN" sz="1100" dirty="0" smtClean="0"/>
              <a:t>The imports progress will be running in background is the first file have been </a:t>
            </a:r>
          </a:p>
          <a:p>
            <a:r>
              <a:rPr lang="en-US" altLang="zh-CN" sz="1100" dirty="0" smtClean="0"/>
              <a:t>imported into </a:t>
            </a:r>
            <a:r>
              <a:rPr lang="en-US" altLang="zh-CN" sz="1100" dirty="0" err="1" smtClean="0"/>
              <a:t>mzkit</a:t>
            </a:r>
            <a:r>
              <a:rPr lang="en-US" altLang="zh-CN" sz="1100" dirty="0" smtClean="0"/>
              <a:t>. You can view the progress in task list tab.</a:t>
            </a:r>
            <a:endParaRPr lang="zh-CN" altLang="en-US" sz="1100" dirty="0"/>
          </a:p>
        </p:txBody>
      </p:sp>
    </p:spTree>
    <p:extLst>
      <p:ext uri="{BB962C8B-B14F-4D97-AF65-F5344CB8AC3E}">
        <p14:creationId xmlns:p14="http://schemas.microsoft.com/office/powerpoint/2010/main" val="3880711220"/>
      </p:ext>
    </p:extLst>
  </p:cSld>
  <p:clrMapOvr>
    <a:masterClrMapping/>
  </p:clrMapOvr>
  <p:transition spd="slow" advTm="2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098" y="985293"/>
            <a:ext cx="5798999" cy="410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fontScale="90000"/>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2D Scatter Snapshot</a:t>
            </a:r>
            <a:endParaRPr lang="zh-CN" altLang="en-US" sz="3600" dirty="0"/>
          </a:p>
        </p:txBody>
      </p:sp>
      <p:sp>
        <p:nvSpPr>
          <p:cNvPr id="5" name="内容占位符 4"/>
          <p:cNvSpPr>
            <a:spLocks noGrp="1"/>
          </p:cNvSpPr>
          <p:nvPr>
            <p:ph idx="4294967295"/>
          </p:nvPr>
        </p:nvSpPr>
        <p:spPr>
          <a:xfrm>
            <a:off x="107504" y="944132"/>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2D scatter snapshot of a raw data file is consist with m/z and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rt</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 these two dimension data plot. And the scatter color is mapping to the ms1 ion intensity. Just click on the file node on the file explorer then you will see the 2D scatter snapshot of your raw data file.</a:t>
            </a:r>
          </a:p>
        </p:txBody>
      </p:sp>
      <p:sp>
        <p:nvSpPr>
          <p:cNvPr id="6" name="矩形 1"/>
          <p:cNvSpPr/>
          <p:nvPr/>
        </p:nvSpPr>
        <p:spPr>
          <a:xfrm>
            <a:off x="3563889" y="1875144"/>
            <a:ext cx="1440160" cy="91034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91680" y="4729708"/>
            <a:ext cx="2160239" cy="830997"/>
          </a:xfrm>
          <a:prstGeom prst="rect">
            <a:avLst/>
          </a:prstGeom>
          <a:noFill/>
        </p:spPr>
        <p:txBody>
          <a:bodyPr wrap="square" rtlCol="0">
            <a:spAutoFit/>
          </a:bodyPr>
          <a:lstStyle/>
          <a:p>
            <a:r>
              <a:rPr lang="en-US" altLang="zh-CN" sz="1600" u="sng" dirty="0" smtClean="0"/>
              <a:t>Select File Node</a:t>
            </a:r>
          </a:p>
          <a:p>
            <a:endParaRPr lang="en-US" altLang="zh-CN" sz="800" u="sng" dirty="0"/>
          </a:p>
          <a:p>
            <a:r>
              <a:rPr lang="en-US" altLang="zh-CN" sz="1200" dirty="0" smtClean="0"/>
              <a:t>Just click on the file node to view its 2D scatter snapshot</a:t>
            </a:r>
            <a:endParaRPr lang="zh-CN" altLang="en-US" sz="1200" dirty="0"/>
          </a:p>
        </p:txBody>
      </p:sp>
      <p:cxnSp>
        <p:nvCxnSpPr>
          <p:cNvPr id="8" name="肘形连接符 22"/>
          <p:cNvCxnSpPr>
            <a:stCxn id="6" idx="1"/>
            <a:endCxn id="7" idx="3"/>
          </p:cNvCxnSpPr>
          <p:nvPr/>
        </p:nvCxnSpPr>
        <p:spPr>
          <a:xfrm rot="10800000" flipH="1" flipV="1">
            <a:off x="3563889" y="2330317"/>
            <a:ext cx="288030" cy="2814889"/>
          </a:xfrm>
          <a:prstGeom prst="bentConnector5">
            <a:avLst>
              <a:gd name="adj1" fmla="val -79367"/>
              <a:gd name="adj2" fmla="val 50705"/>
              <a:gd name="adj3" fmla="val 17936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96654"/>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randombar(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835" y="1019823"/>
            <a:ext cx="5814974" cy="410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TIC/BPC</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Both the TIC and BPC plot is a kind of time-signal plot but with different meanings.</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TIC is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chromatography plot of total ions.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BPC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is the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Chromatography plot of the max intensity ion.</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1875144"/>
            <a:ext cx="2880319" cy="119838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15926" y="4729708"/>
            <a:ext cx="2952328" cy="892552"/>
          </a:xfrm>
          <a:prstGeom prst="rect">
            <a:avLst/>
          </a:prstGeom>
          <a:noFill/>
        </p:spPr>
        <p:txBody>
          <a:bodyPr wrap="square" rtlCol="0">
            <a:spAutoFit/>
          </a:bodyPr>
          <a:lstStyle/>
          <a:p>
            <a:r>
              <a:rPr lang="en-US" altLang="zh-CN" sz="1600" u="sng" dirty="0"/>
              <a:t>View </a:t>
            </a:r>
            <a:r>
              <a:rPr lang="en-US" altLang="zh-CN" sz="1600" u="sng" dirty="0" smtClean="0"/>
              <a:t>Chromatography</a:t>
            </a:r>
            <a:endParaRPr lang="en-US" altLang="zh-CN" sz="800" u="sng" dirty="0" smtClean="0"/>
          </a:p>
          <a:p>
            <a:r>
              <a:rPr lang="en-US" altLang="zh-CN" sz="1200" dirty="0" smtClean="0"/>
              <a:t>View TIC/BPC from the </a:t>
            </a:r>
            <a:r>
              <a:rPr lang="en-US" altLang="zh-CN" sz="1200" dirty="0" err="1" smtClean="0"/>
              <a:t>contex</a:t>
            </a:r>
            <a:r>
              <a:rPr lang="en-US" altLang="zh-CN" sz="1200" dirty="0" smtClean="0"/>
              <a:t> menu of the file explorer. If multiple file was selected, then TIC/BPC overlaps will be display</a:t>
            </a:r>
            <a:endParaRPr lang="zh-CN" altLang="en-US" sz="1200" dirty="0"/>
          </a:p>
        </p:txBody>
      </p:sp>
      <p:cxnSp>
        <p:nvCxnSpPr>
          <p:cNvPr id="8" name="肘形连接符 22"/>
          <p:cNvCxnSpPr>
            <a:stCxn id="6" idx="1"/>
            <a:endCxn id="7" idx="3"/>
          </p:cNvCxnSpPr>
          <p:nvPr/>
        </p:nvCxnSpPr>
        <p:spPr>
          <a:xfrm rot="10800000" flipH="1" flipV="1">
            <a:off x="3563888" y="2474334"/>
            <a:ext cx="4366" cy="2701650"/>
          </a:xfrm>
          <a:prstGeom prst="bentConnector5">
            <a:avLst>
              <a:gd name="adj1" fmla="val -5235914"/>
              <a:gd name="adj2" fmla="val 52830"/>
              <a:gd name="adj3" fmla="val 533591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4912"/>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697" y="913284"/>
            <a:ext cx="5952431" cy="424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Scan Feature</a:t>
            </a:r>
            <a:endParaRPr lang="zh-CN" altLang="en-US" sz="3600" dirty="0"/>
          </a:p>
        </p:txBody>
      </p:sp>
      <p:sp>
        <p:nvSpPr>
          <p:cNvPr id="5" name="内容占位符 4"/>
          <p:cNvSpPr>
            <a:spLocks noGrp="1"/>
          </p:cNvSpPr>
          <p:nvPr>
            <p:ph idx="4294967295"/>
          </p:nvPr>
        </p:nvSpPr>
        <p:spPr>
          <a:xfrm>
            <a:off x="35496" y="899116"/>
            <a:ext cx="3312368" cy="4536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raw data is consists with multiple spectrum scans in MS1 or MS2 levels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scan in a raw data file is organized in a tree liked data: A parent MS1 scan contains multiple product ion scans.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657700"/>
            <a:ext cx="2808312" cy="830997"/>
          </a:xfrm>
          <a:prstGeom prst="rect">
            <a:avLst/>
          </a:prstGeom>
          <a:noFill/>
        </p:spPr>
        <p:txBody>
          <a:bodyPr wrap="square" rtlCol="0">
            <a:spAutoFit/>
          </a:bodyPr>
          <a:lstStyle/>
          <a:p>
            <a:r>
              <a:rPr lang="en-US" altLang="zh-CN" sz="1600" u="sng" dirty="0"/>
              <a:t>View </a:t>
            </a:r>
            <a:r>
              <a:rPr lang="en-US" altLang="zh-CN" sz="1600" u="sng" dirty="0" smtClean="0"/>
              <a:t>Mass Spectrum</a:t>
            </a:r>
          </a:p>
          <a:p>
            <a:endParaRPr lang="en-US" altLang="zh-CN" sz="800" u="sng" dirty="0" smtClean="0"/>
          </a:p>
          <a:p>
            <a:r>
              <a:rPr lang="en-US" altLang="zh-CN" sz="1200" dirty="0" smtClean="0"/>
              <a:t>Click one of the scan node in the Feature explorer for view its mass spectrum data.</a:t>
            </a:r>
            <a:endParaRPr lang="zh-CN" altLang="en-US" sz="1200" dirty="0"/>
          </a:p>
        </p:txBody>
      </p:sp>
      <p:cxnSp>
        <p:nvCxnSpPr>
          <p:cNvPr id="8" name="肘形连接符 22"/>
          <p:cNvCxnSpPr>
            <a:stCxn id="6" idx="1"/>
            <a:endCxn id="7" idx="3"/>
          </p:cNvCxnSpPr>
          <p:nvPr/>
        </p:nvCxnSpPr>
        <p:spPr>
          <a:xfrm rot="10800000" flipV="1">
            <a:off x="3059833" y="3289547"/>
            <a:ext cx="432049" cy="1783651"/>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8968"/>
      </p:ext>
    </p:extLst>
  </p:cSld>
  <p:clrMapOvr>
    <a:masterClrMapping/>
  </p:clrMapOvr>
  <p:transition spd="slow" advTm="20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4" y="950790"/>
            <a:ext cx="5837660" cy="41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XIC</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plot is a kind of time-signal plot which is very similar to TIC or BPC.</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XIC comes from a set of specific product ion with their parent intensity correlation to scan times.</a:t>
            </a:r>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91881" y="1921396"/>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51520" y="4133885"/>
            <a:ext cx="2808312" cy="1384995"/>
          </a:xfrm>
          <a:prstGeom prst="rect">
            <a:avLst/>
          </a:prstGeom>
          <a:noFill/>
        </p:spPr>
        <p:txBody>
          <a:bodyPr wrap="square" rtlCol="0">
            <a:spAutoFit/>
          </a:bodyPr>
          <a:lstStyle/>
          <a:p>
            <a:r>
              <a:rPr lang="en-US" altLang="zh-CN" sz="1600" u="sng" dirty="0"/>
              <a:t>View XIC </a:t>
            </a:r>
            <a:r>
              <a:rPr lang="en-US" altLang="zh-CN" sz="1600" u="sng" dirty="0" smtClean="0"/>
              <a:t>Chromatography</a:t>
            </a:r>
          </a:p>
          <a:p>
            <a:endParaRPr lang="en-US" altLang="zh-CN" sz="800" u="sng" dirty="0" smtClean="0"/>
          </a:p>
          <a:p>
            <a:r>
              <a:rPr lang="en-US" altLang="zh-CN" sz="1200" dirty="0"/>
              <a:t>Click one of the Ms2 scan node in the Feature explorer, and then select Show XIC on context menu for view its </a:t>
            </a:r>
            <a:r>
              <a:rPr lang="en-US" altLang="zh-CN" sz="1200" dirty="0" smtClean="0"/>
              <a:t>Chromatography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3059833" y="3289547"/>
            <a:ext cx="432049" cy="153683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3753"/>
      </p:ext>
    </p:extLst>
  </p:cSld>
  <p:clrMapOvr>
    <a:masterClrMapping/>
  </p:clrMapOvr>
  <p:transition spd="slow" advTm="2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33" y="1201316"/>
            <a:ext cx="5649094" cy="402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PDA</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PDA plot is a kind of time-signal plot which is very similar to the TIC plot.</a:t>
            </a:r>
          </a:p>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563888" y="2137420"/>
            <a:ext cx="2016224" cy="14041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297660"/>
            <a:ext cx="2592288" cy="1200329"/>
          </a:xfrm>
          <a:prstGeom prst="rect">
            <a:avLst/>
          </a:prstGeom>
          <a:noFill/>
        </p:spPr>
        <p:txBody>
          <a:bodyPr wrap="square" rtlCol="0">
            <a:spAutoFit/>
          </a:bodyPr>
          <a:lstStyle/>
          <a:p>
            <a:r>
              <a:rPr lang="en-US" altLang="zh-CN" sz="1600" u="sng" dirty="0" smtClean="0"/>
              <a:t>Show PDA</a:t>
            </a:r>
          </a:p>
          <a:p>
            <a:endParaRPr lang="en-US" altLang="zh-CN" sz="800" u="sng" dirty="0" smtClean="0"/>
          </a:p>
          <a:p>
            <a:r>
              <a:rPr lang="en-US" altLang="zh-CN" sz="1200" dirty="0" smtClean="0"/>
              <a:t>Just select the Show PDA menu item on the context menu in the UV scans explorer</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2839497"/>
            <a:ext cx="576064" cy="205832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0672"/>
      </p:ext>
    </p:extLst>
  </p:cSld>
  <p:clrMapOvr>
    <a:masterClrMapping/>
  </p:clrMapOvr>
  <p:transition spd="slow" advTm="2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49" y="985292"/>
            <a:ext cx="5946651" cy="4210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UV scans</a:t>
            </a:r>
            <a:endParaRPr lang="zh-CN" altLang="en-US" sz="3600" dirty="0"/>
          </a:p>
        </p:txBody>
      </p:sp>
      <p:sp>
        <p:nvSpPr>
          <p:cNvPr id="5" name="内容占位符 4"/>
          <p:cNvSpPr>
            <a:spLocks noGrp="1"/>
          </p:cNvSpPr>
          <p:nvPr>
            <p:ph idx="4294967295"/>
          </p:nvPr>
        </p:nvSpPr>
        <p:spPr>
          <a:xfrm>
            <a:off x="35496" y="899116"/>
            <a:ext cx="3269678" cy="3038504"/>
          </a:xfrm>
        </p:spPr>
        <p:txBody>
          <a:bodyPr>
            <a:norm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Electromagnetic </a:t>
            </a:r>
            <a:r>
              <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rPr>
              <a:t>radiation </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spectrum is supported in mzML file, mzXML file format is not </a:t>
            </a:r>
            <a:r>
              <a:rPr lang="en-US" altLang="zh-CN" sz="20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supprted</a:t>
            </a:r>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a:t>
            </a:r>
          </a:p>
          <a:p>
            <a:endParaRPr lang="en-US" altLang="zh-CN" sz="20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1"/>
          <p:cNvSpPr/>
          <p:nvPr/>
        </p:nvSpPr>
        <p:spPr>
          <a:xfrm>
            <a:off x="3419872" y="2739461"/>
            <a:ext cx="2016224" cy="127016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5536" y="4145340"/>
            <a:ext cx="2592288" cy="1569660"/>
          </a:xfrm>
          <a:prstGeom prst="rect">
            <a:avLst/>
          </a:prstGeom>
          <a:noFill/>
        </p:spPr>
        <p:txBody>
          <a:bodyPr wrap="square" rtlCol="0">
            <a:spAutoFit/>
          </a:bodyPr>
          <a:lstStyle/>
          <a:p>
            <a:r>
              <a:rPr lang="en-US" altLang="zh-CN" sz="1600" u="sng" dirty="0" smtClean="0"/>
              <a:t>Show UV Overlap</a:t>
            </a:r>
          </a:p>
          <a:p>
            <a:endParaRPr lang="en-US" altLang="zh-CN" sz="800" u="sng" dirty="0" smtClean="0"/>
          </a:p>
          <a:p>
            <a:r>
              <a:rPr lang="en-US" altLang="zh-CN" sz="1200" dirty="0" smtClean="0"/>
              <a:t>Just select the Show UV Overlap menu item on the context menu in the UV scans explorer. If multiple scan was selected, then UV scan overlap will be plot</a:t>
            </a:r>
            <a:endParaRPr lang="en-US" altLang="zh-CN" sz="1200" dirty="0"/>
          </a:p>
          <a:p>
            <a:endParaRPr lang="zh-CN" altLang="en-US" sz="1200" dirty="0"/>
          </a:p>
        </p:txBody>
      </p:sp>
      <p:cxnSp>
        <p:nvCxnSpPr>
          <p:cNvPr id="8" name="肘形连接符 22"/>
          <p:cNvCxnSpPr>
            <a:stCxn id="6" idx="1"/>
            <a:endCxn id="7" idx="3"/>
          </p:cNvCxnSpPr>
          <p:nvPr/>
        </p:nvCxnSpPr>
        <p:spPr>
          <a:xfrm rot="10800000" flipV="1">
            <a:off x="2987824" y="3374544"/>
            <a:ext cx="432048" cy="1555625"/>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3650"/>
      </p:ext>
    </p:extLst>
  </p:cSld>
  <p:clrMapOvr>
    <a:masterClrMapping/>
  </p:clrMapOvr>
  <p:transition spd="slow" advTm="2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7052295"/>
      </p:ext>
    </p:extLst>
  </p:cSld>
  <p:clrMapOvr>
    <a:masterClrMapping/>
  </p:clrMapOvr>
  <p:transition spd="slow" advTm="2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Mzkit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 mzXML,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Cos Similarity</a:t>
            </a:r>
            <a:endParaRPr lang="zh-CN" altLang="en-US" sz="3600" dirty="0"/>
          </a:p>
        </p:txBody>
      </p:sp>
      <p:sp>
        <p:nvSpPr>
          <p:cNvPr id="5" name="内容占位符 4"/>
          <p:cNvSpPr>
            <a:spLocks noGrp="1"/>
          </p:cNvSpPr>
          <p:nvPr>
            <p:ph idx="4294967295"/>
          </p:nvPr>
        </p:nvSpPr>
        <p:spPr>
          <a:xfrm>
            <a:off x="2483768" y="4850312"/>
            <a:ext cx="4680520" cy="432048"/>
          </a:xfrm>
        </p:spPr>
        <p:txBody>
          <a:bodyPr>
            <a:normAutofit/>
          </a:bodyPr>
          <a:lstStyle/>
          <a:p>
            <a:pPr>
              <a:buFont typeface="Wingdings" panose="05000000000000000000" pitchFamily="2" charset="2"/>
              <a:buChar char="v"/>
            </a:pPr>
            <a:r>
              <a:rPr lang="en-US" altLang="zh-CN" sz="1200" dirty="0" smtClean="0">
                <a:solidFill>
                  <a:srgbClr val="203864"/>
                </a:solidFill>
                <a:latin typeface="Tahoma" panose="020B0604030504040204" pitchFamily="34" charset="0"/>
                <a:ea typeface="Tahoma" panose="020B0604030504040204" pitchFamily="34" charset="0"/>
                <a:cs typeface="Tahoma" panose="020B0604030504040204" pitchFamily="34" charset="0"/>
              </a:rPr>
              <a:t>vector x, y could be in different value scale range.</a:t>
            </a: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505572"/>
            <a:ext cx="2201827" cy="13447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95536" y="972322"/>
                <a:ext cx="8227457" cy="3806099"/>
              </a:xfrm>
              <a:prstGeom prst="rect">
                <a:avLst/>
              </a:prstGeom>
              <a:noFill/>
            </p:spPr>
            <p:txBody>
              <a:bodyPr wrap="square" lIns="71305" tIns="35652" rIns="71305" bIns="35652" rtlCol="0">
                <a:spAutoFit/>
              </a:bodyPr>
              <a:lstStyle/>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in the same direction, then it means the angle of this two vector is ZERO,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will be maximized. cos(0°)=1</a:t>
                </a:r>
                <a:r>
                  <a:rPr lang="en-US" altLang="zh-CN" dirty="0" smtClean="0">
                    <a:solidFill>
                      <a:srgbClr val="203864"/>
                    </a:solidFill>
                    <a:latin typeface="微软雅黑" panose="020B0503020204020204" pitchFamily="34" charset="-122"/>
                    <a:ea typeface="微软雅黑" panose="020B0503020204020204" pitchFamily="34" charset="-122"/>
                  </a:rPr>
                  <a:t>, means of those two spectra is identical;</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smtClean="0">
                    <a:solidFill>
                      <a:srgbClr val="203864"/>
                    </a:solidFill>
                    <a:latin typeface="微软雅黑" panose="020B0503020204020204" pitchFamily="34" charset="-122"/>
                    <a:ea typeface="微软雅黑" panose="020B0503020204020204" pitchFamily="34" charset="-122"/>
                  </a:rPr>
                  <a:t>If the two vector is </a:t>
                </a:r>
                <a:r>
                  <a:rPr lang="en-US" altLang="zh-CN" dirty="0">
                    <a:solidFill>
                      <a:srgbClr val="203864"/>
                    </a:solidFill>
                    <a:latin typeface="微软雅黑" panose="020B0503020204020204" pitchFamily="34" charset="-122"/>
                    <a:ea typeface="微软雅黑" panose="020B0503020204020204" pitchFamily="34" charset="-122"/>
                  </a:rPr>
                  <a:t>not </a:t>
                </a:r>
                <a:r>
                  <a:rPr lang="en-US" altLang="zh-CN" dirty="0" smtClean="0">
                    <a:solidFill>
                      <a:srgbClr val="203864"/>
                    </a:solidFill>
                    <a:latin typeface="微软雅黑" panose="020B0503020204020204" pitchFamily="34" charset="-122"/>
                    <a:ea typeface="微软雅黑" panose="020B0503020204020204" pitchFamily="34" charset="-122"/>
                  </a:rPr>
                  <a:t>relevant to each other</a:t>
                </a:r>
                <a:r>
                  <a:rPr lang="en-US" altLang="zh-CN" dirty="0">
                    <a:solidFill>
                      <a:srgbClr val="203864"/>
                    </a:solidFill>
                    <a:latin typeface="微软雅黑" panose="020B0503020204020204" pitchFamily="34" charset="-122"/>
                    <a:ea typeface="微软雅黑" panose="020B0503020204020204" pitchFamily="34" charset="-122"/>
                  </a:rPr>
                  <a:t>, which means </a:t>
                </a:r>
                <a:r>
                  <a:rPr lang="en-US" altLang="zh-CN" dirty="0" smtClean="0">
                    <a:solidFill>
                      <a:srgbClr val="203864"/>
                    </a:solidFill>
                    <a:latin typeface="微软雅黑" panose="020B0503020204020204" pitchFamily="34" charset="-122"/>
                    <a:ea typeface="微软雅黑" panose="020B0503020204020204" pitchFamily="34" charset="-122"/>
                  </a:rPr>
                  <a:t>orthogonal, then the angle of this two vector should be 90, </a:t>
                </a:r>
                <a:r>
                  <a:rPr lang="en-US" altLang="zh-CN"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projection between the vector is ZERO. cos(90°)=0</a:t>
                </a:r>
                <a:r>
                  <a:rPr lang="en-US" altLang="zh-CN" dirty="0" smtClean="0">
                    <a:solidFill>
                      <a:srgbClr val="203864"/>
                    </a:solidFill>
                    <a:latin typeface="微软雅黑" panose="020B0503020204020204" pitchFamily="34" charset="-122"/>
                    <a:ea typeface="微软雅黑" panose="020B0503020204020204" pitchFamily="34" charset="-122"/>
                  </a:rPr>
                  <a:t>, means the two </a:t>
                </a:r>
                <a:r>
                  <a:rPr lang="en-US" altLang="zh-CN" dirty="0">
                    <a:solidFill>
                      <a:srgbClr val="203864"/>
                    </a:solidFill>
                    <a:latin typeface="微软雅黑" panose="020B0503020204020204" pitchFamily="34" charset="-122"/>
                    <a:ea typeface="微软雅黑" panose="020B0503020204020204" pitchFamily="34" charset="-122"/>
                  </a:rPr>
                  <a:t>spectra are </a:t>
                </a:r>
                <a:r>
                  <a:rPr lang="en-US" altLang="zh-CN" dirty="0" smtClean="0">
                    <a:solidFill>
                      <a:srgbClr val="203864"/>
                    </a:solidFill>
                    <a:latin typeface="微软雅黑" panose="020B0503020204020204" pitchFamily="34" charset="-122"/>
                    <a:ea typeface="微软雅黑" panose="020B0503020204020204" pitchFamily="34" charset="-122"/>
                  </a:rPr>
                  <a:t>totally different.</a:t>
                </a:r>
              </a:p>
              <a:p>
                <a:pPr marL="342900" indent="-342900">
                  <a:buFont typeface="Arial" panose="020B0604020202020204" pitchFamily="34" charset="0"/>
                  <a:buChar char="•"/>
                </a:pPr>
                <a:endParaRPr lang="en-US" altLang="zh-CN" dirty="0" smtClean="0">
                  <a:solidFill>
                    <a:srgbClr val="203864"/>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rgbClr val="203864"/>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400" dirty="0" smtClean="0">
                          <a:solidFill>
                            <a:srgbClr val="203864"/>
                          </a:solidFill>
                          <a:latin typeface="Cambria Math"/>
                          <a:ea typeface="微软雅黑" panose="020B0503020204020204" pitchFamily="34" charset="-122"/>
                        </a:rPr>
                        <m:t>cos</m:t>
                      </m:r>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m:rPr>
                              <m:sty m:val="p"/>
                            </m:rPr>
                            <a:rPr lang="en-US" altLang="zh-CN" sz="2400" b="0" i="0" dirty="0" smtClean="0">
                              <a:solidFill>
                                <a:srgbClr val="203864"/>
                              </a:solidFill>
                              <a:latin typeface="Cambria Math"/>
                              <a:ea typeface="微软雅黑" panose="020B0503020204020204" pitchFamily="34" charset="-122"/>
                            </a:rPr>
                            <m:t>x</m:t>
                          </m:r>
                          <m:r>
                            <a:rPr lang="en-US" altLang="zh-CN" sz="2400" b="0" i="0" dirty="0" smtClean="0">
                              <a:solidFill>
                                <a:srgbClr val="203864"/>
                              </a:solidFill>
                              <a:latin typeface="Cambria Math"/>
                              <a:ea typeface="微软雅黑" panose="020B0503020204020204" pitchFamily="34" charset="-122"/>
                            </a:rPr>
                            <m:t>,</m:t>
                          </m:r>
                          <m:r>
                            <m:rPr>
                              <m:sty m:val="p"/>
                            </m:rPr>
                            <a:rPr lang="en-US" altLang="zh-CN" sz="2400" b="0" i="0" dirty="0" smtClean="0">
                              <a:solidFill>
                                <a:srgbClr val="203864"/>
                              </a:solidFill>
                              <a:latin typeface="Cambria Math"/>
                              <a:ea typeface="微软雅黑" panose="020B0503020204020204" pitchFamily="34" charset="-122"/>
                            </a:rPr>
                            <m:t>y</m:t>
                          </m:r>
                        </m:e>
                      </m:d>
                      <m:r>
                        <a:rPr lang="en-US" altLang="zh-CN" sz="2400" b="0" i="0" dirty="0" smtClean="0">
                          <a:solidFill>
                            <a:srgbClr val="203864"/>
                          </a:solidFill>
                          <a:latin typeface="Cambria Math"/>
                          <a:ea typeface="微软雅黑" panose="020B0503020204020204" pitchFamily="34" charset="-122"/>
                        </a:rPr>
                        <m:t>=</m:t>
                      </m:r>
                      <m:f>
                        <m:fPr>
                          <m:ctrlPr>
                            <a:rPr lang="en-US" altLang="zh-CN" sz="2400" b="0" i="1" dirty="0" smtClean="0">
                              <a:solidFill>
                                <a:srgbClr val="203864"/>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r>
                                    <a:rPr lang="en-US" altLang="zh-CN" sz="2400" b="0" i="1" dirty="0" smtClean="0">
                                      <a:solidFill>
                                        <a:srgbClr val="203864"/>
                                      </a:solidFill>
                                      <a:latin typeface="Cambria Math"/>
                                      <a:ea typeface="微软雅黑" panose="020B0503020204020204" pitchFamily="34" charset="-122"/>
                                    </a:rPr>
                                    <m:t>𝑥</m:t>
                                  </m:r>
                                  <m:r>
                                    <a:rPr lang="en-US" altLang="zh-CN" sz="2400" b="0" i="1" dirty="0" smtClean="0">
                                      <a:solidFill>
                                        <a:srgbClr val="203864"/>
                                      </a:solidFill>
                                      <a:latin typeface="Cambria Math"/>
                                      <a:ea typeface="Cambria Math"/>
                                    </a:rPr>
                                    <m:t>×</m:t>
                                  </m:r>
                                  <m:r>
                                    <a:rPr lang="en-US" altLang="zh-CN" sz="2400" b="0" i="1" dirty="0" smtClean="0">
                                      <a:solidFill>
                                        <a:srgbClr val="203864"/>
                                      </a:solidFill>
                                      <a:latin typeface="Cambria Math"/>
                                      <a:ea typeface="Cambria Math"/>
                                    </a:rPr>
                                    <m:t>𝑦</m:t>
                                  </m:r>
                                </m:e>
                              </m:d>
                            </m:e>
                          </m:nary>
                        </m:num>
                        <m:den>
                          <m:rad>
                            <m:radPr>
                              <m:deg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radPr>
                            <m:deg/>
                            <m:e>
                              <m:nary>
                                <m:naryPr>
                                  <m:chr m:val="∑"/>
                                  <m:subHide m:val="on"/>
                                  <m:supHide m:val="on"/>
                                  <m:ctrlPr>
                                    <a:rPr lang="en-US" altLang="zh-CN" sz="2400" b="0" i="1" dirty="0" smtClean="0">
                                      <a:solidFill>
                                        <a:srgbClr val="203864"/>
                                      </a:solidFill>
                                      <a:latin typeface="Cambria Math" panose="02040503050406030204" pitchFamily="18" charset="0"/>
                                      <a:ea typeface="微软雅黑" panose="020B0503020204020204" pitchFamily="34" charset="-122"/>
                                    </a:rPr>
                                  </m:ctrlPr>
                                </m:naryPr>
                                <m:sub/>
                                <m:sup/>
                                <m:e>
                                  <m:d>
                                    <m:dPr>
                                      <m:ctrlPr>
                                        <a:rPr lang="en-US" altLang="zh-CN" sz="2400" b="0" i="1" dirty="0" smtClean="0">
                                          <a:solidFill>
                                            <a:srgbClr val="203864"/>
                                          </a:solidFill>
                                          <a:latin typeface="Cambria Math" panose="02040503050406030204" pitchFamily="18" charset="0"/>
                                          <a:ea typeface="微软雅黑" panose="020B0503020204020204" pitchFamily="34" charset="-122"/>
                                        </a:rPr>
                                      </m:ctrlPr>
                                    </m:dPr>
                                    <m:e>
                                      <m:sSup>
                                        <m:sSupPr>
                                          <m:ctrlPr>
                                            <a:rPr lang="en-US" altLang="zh-CN" sz="2400" i="1" dirty="0">
                                              <a:solidFill>
                                                <a:srgbClr val="203864"/>
                                              </a:solidFill>
                                              <a:latin typeface="Cambria Math" panose="02040503050406030204" pitchFamily="18" charset="0"/>
                                              <a:ea typeface="微软雅黑" panose="020B0503020204020204" pitchFamily="34" charset="-122"/>
                                            </a:rPr>
                                          </m:ctrlPr>
                                        </m:sSupPr>
                                        <m:e>
                                          <m:sSub>
                                            <m:sSubPr>
                                              <m:ctrlPr>
                                                <a:rPr lang="en-US" altLang="zh-CN" sz="2400" i="1" dirty="0">
                                                  <a:solidFill>
                                                    <a:srgbClr val="203864"/>
                                                  </a:solidFill>
                                                  <a:latin typeface="Cambria Math" panose="02040503050406030204" pitchFamily="18" charset="0"/>
                                                  <a:ea typeface="微软雅黑" panose="020B0503020204020204" pitchFamily="34" charset="-122"/>
                                                </a:rPr>
                                              </m:ctrlPr>
                                            </m:sSubPr>
                                            <m:e>
                                              <m:r>
                                                <a:rPr lang="en-US" altLang="zh-CN" sz="2400" i="1" dirty="0">
                                                  <a:solidFill>
                                                    <a:srgbClr val="203864"/>
                                                  </a:solidFill>
                                                  <a:latin typeface="Cambria Math"/>
                                                  <a:ea typeface="微软雅黑" panose="020B0503020204020204" pitchFamily="34" charset="-122"/>
                                                </a:rPr>
                                                <m:t>𝑥</m:t>
                                              </m:r>
                                            </m:e>
                                            <m:sub>
                                              <m:r>
                                                <a:rPr lang="en-US" altLang="zh-CN" sz="2400" i="1" dirty="0">
                                                  <a:solidFill>
                                                    <a:srgbClr val="203864"/>
                                                  </a:solidFill>
                                                  <a:latin typeface="Cambria Math"/>
                                                  <a:ea typeface="微软雅黑" panose="020B0503020204020204" pitchFamily="34" charset="-122"/>
                                                </a:rPr>
                                                <m:t>𝑖</m:t>
                                              </m:r>
                                            </m:sub>
                                          </m:sSub>
                                        </m:e>
                                        <m:sup>
                                          <m:r>
                                            <a:rPr lang="en-US" altLang="zh-CN" sz="2400" i="1" dirty="0">
                                              <a:solidFill>
                                                <a:srgbClr val="203864"/>
                                              </a:solidFill>
                                              <a:latin typeface="Cambria Math"/>
                                              <a:ea typeface="微软雅黑" panose="020B0503020204020204" pitchFamily="34" charset="-122"/>
                                            </a:rPr>
                                            <m:t>2</m:t>
                                          </m:r>
                                        </m:sup>
                                      </m:sSup>
                                    </m:e>
                                  </m:d>
                                  <m:r>
                                    <a:rPr lang="en-US" altLang="zh-CN" sz="2400" b="0" i="1" dirty="0" smtClean="0">
                                      <a:solidFill>
                                        <a:srgbClr val="203864"/>
                                      </a:solidFill>
                                      <a:latin typeface="Cambria Math"/>
                                      <a:ea typeface="Cambria Math"/>
                                    </a:rPr>
                                    <m:t>×</m:t>
                                  </m:r>
                                  <m:nary>
                                    <m:naryPr>
                                      <m:chr m:val="∑"/>
                                      <m:subHide m:val="on"/>
                                      <m:supHide m:val="on"/>
                                      <m:ctrlPr>
                                        <a:rPr lang="en-US" altLang="zh-CN" sz="2400" b="0" i="1" dirty="0" smtClean="0">
                                          <a:solidFill>
                                            <a:srgbClr val="203864"/>
                                          </a:solidFill>
                                          <a:latin typeface="Cambria Math" panose="02040503050406030204" pitchFamily="18" charset="0"/>
                                          <a:ea typeface="Cambria Math"/>
                                        </a:rPr>
                                      </m:ctrlPr>
                                    </m:naryPr>
                                    <m:sub/>
                                    <m:sup/>
                                    <m:e>
                                      <m:d>
                                        <m:dPr>
                                          <m:ctrlPr>
                                            <a:rPr lang="en-US" altLang="zh-CN" sz="2400" b="0" i="1" dirty="0" smtClean="0">
                                              <a:solidFill>
                                                <a:srgbClr val="203864"/>
                                              </a:solidFill>
                                              <a:latin typeface="Cambria Math" panose="02040503050406030204" pitchFamily="18" charset="0"/>
                                              <a:ea typeface="Cambria Math"/>
                                            </a:rPr>
                                          </m:ctrlPr>
                                        </m:dPr>
                                        <m:e>
                                          <m:sSup>
                                            <m:sSupPr>
                                              <m:ctrlPr>
                                                <a:rPr lang="en-US" altLang="zh-CN" sz="2400" b="0" i="1" dirty="0" smtClean="0">
                                                  <a:solidFill>
                                                    <a:srgbClr val="203864"/>
                                                  </a:solidFill>
                                                  <a:latin typeface="Cambria Math" panose="02040503050406030204" pitchFamily="18" charset="0"/>
                                                  <a:ea typeface="Cambria Math"/>
                                                </a:rPr>
                                              </m:ctrlPr>
                                            </m:sSupPr>
                                            <m:e>
                                              <m:sSub>
                                                <m:sSubPr>
                                                  <m:ctrlPr>
                                                    <a:rPr lang="en-US" altLang="zh-CN" sz="2400" b="0" i="1" dirty="0" smtClean="0">
                                                      <a:solidFill>
                                                        <a:srgbClr val="203864"/>
                                                      </a:solidFill>
                                                      <a:latin typeface="Cambria Math" panose="02040503050406030204" pitchFamily="18" charset="0"/>
                                                      <a:ea typeface="Cambria Math"/>
                                                    </a:rPr>
                                                  </m:ctrlPr>
                                                </m:sSubPr>
                                                <m:e>
                                                  <m:r>
                                                    <a:rPr lang="en-US" altLang="zh-CN" sz="2400" b="0" i="1" dirty="0" smtClean="0">
                                                      <a:solidFill>
                                                        <a:srgbClr val="203864"/>
                                                      </a:solidFill>
                                                      <a:latin typeface="Cambria Math"/>
                                                      <a:ea typeface="Cambria Math"/>
                                                    </a:rPr>
                                                    <m:t>𝑦</m:t>
                                                  </m:r>
                                                </m:e>
                                                <m:sub>
                                                  <m:r>
                                                    <a:rPr lang="en-US" altLang="zh-CN" sz="2400" b="0" i="1" dirty="0" smtClean="0">
                                                      <a:solidFill>
                                                        <a:srgbClr val="203864"/>
                                                      </a:solidFill>
                                                      <a:latin typeface="Cambria Math"/>
                                                      <a:ea typeface="Cambria Math"/>
                                                    </a:rPr>
                                                    <m:t>𝑖</m:t>
                                                  </m:r>
                                                </m:sub>
                                              </m:sSub>
                                            </m:e>
                                            <m:sup>
                                              <m:r>
                                                <a:rPr lang="en-US" altLang="zh-CN" sz="2400" b="0" i="1" dirty="0" smtClean="0">
                                                  <a:solidFill>
                                                    <a:srgbClr val="203864"/>
                                                  </a:solidFill>
                                                  <a:latin typeface="Cambria Math"/>
                                                  <a:ea typeface="Cambria Math"/>
                                                </a:rPr>
                                                <m:t>2</m:t>
                                              </m:r>
                                            </m:sup>
                                          </m:sSup>
                                        </m:e>
                                      </m:d>
                                    </m:e>
                                  </m:nary>
                                </m:e>
                              </m:nary>
                            </m:e>
                          </m:rad>
                        </m:den>
                      </m:f>
                    </m:oMath>
                  </m:oMathPara>
                </a14:m>
                <a:endParaRPr lang="en-US" altLang="zh-CN" sz="2400" dirty="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5536" y="972322"/>
                <a:ext cx="8227457" cy="3806099"/>
              </a:xfrm>
              <a:prstGeom prst="rect">
                <a:avLst/>
              </a:prstGeom>
              <a:blipFill>
                <a:blip r:embed="rId4"/>
                <a:stretch>
                  <a:fillRect l="-741" t="-1282" r="-1778"/>
                </a:stretch>
              </a:blipFill>
            </p:spPr>
            <p:txBody>
              <a:bodyPr/>
              <a:lstStyle/>
              <a:p>
                <a:r>
                  <a:rPr lang="en-US">
                    <a:noFill/>
                  </a:rPr>
                  <a:t> </a:t>
                </a:r>
              </a:p>
            </p:txBody>
          </p:sp>
        </mc:Fallback>
      </mc:AlternateContent>
    </p:spTree>
    <p:extLst>
      <p:ext uri="{BB962C8B-B14F-4D97-AF65-F5344CB8AC3E}">
        <p14:creationId xmlns:p14="http://schemas.microsoft.com/office/powerpoint/2010/main" val="181905824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1000"/>
                                        <p:tgtEl>
                                          <p:spTgt spid="11">
                                            <p:txEl>
                                              <p:pRg st="0" end="0"/>
                                            </p:txEl>
                                          </p:spTgt>
                                        </p:tgtEl>
                                      </p:cBhvr>
                                    </p:animEffect>
                                    <p:anim calcmode="lin" valueType="num">
                                      <p:cBhvr>
                                        <p:cTn id="1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00"/>
                                        <p:tgtEl>
                                          <p:spTgt spid="11">
                                            <p:txEl>
                                              <p:pRg st="2" end="2"/>
                                            </p:txEl>
                                          </p:spTgt>
                                        </p:tgtEl>
                                      </p:cBhvr>
                                    </p:animEffect>
                                    <p:anim calcmode="lin" valueType="num">
                                      <p:cBhvr>
                                        <p:cTn id="2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graphicFrame>
        <p:nvGraphicFramePr>
          <p:cNvPr id="3" name="表格 3"/>
          <p:cNvGraphicFramePr>
            <a:graphicFrameLocks noGrp="1"/>
          </p:cNvGraphicFramePr>
          <p:nvPr>
            <p:extLst>
              <p:ext uri="{D42A27DB-BD31-4B8C-83A1-F6EECF244321}">
                <p14:modId xmlns:p14="http://schemas.microsoft.com/office/powerpoint/2010/main" val="2335226487"/>
              </p:ext>
            </p:extLst>
          </p:nvPr>
        </p:nvGraphicFramePr>
        <p:xfrm>
          <a:off x="6298954" y="1146727"/>
          <a:ext cx="1800200" cy="182880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200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50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61277">
                <a:tc>
                  <a:txBody>
                    <a:bodyPr/>
                    <a:lstStyle/>
                    <a:p>
                      <a:r>
                        <a:rPr lang="en-US" altLang="zh-CN" dirty="0" smtClean="0"/>
                        <a:t>350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80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4" name="表格 5"/>
          <p:cNvGraphicFramePr>
            <a:graphicFrameLocks noGrp="1"/>
          </p:cNvGraphicFramePr>
          <p:nvPr>
            <p:extLst>
              <p:ext uri="{D42A27DB-BD31-4B8C-83A1-F6EECF244321}">
                <p14:modId xmlns:p14="http://schemas.microsoft.com/office/powerpoint/2010/main" val="3592135420"/>
              </p:ext>
            </p:extLst>
          </p:nvPr>
        </p:nvGraphicFramePr>
        <p:xfrm>
          <a:off x="6298954" y="3436152"/>
          <a:ext cx="1800200" cy="1463040"/>
        </p:xfrm>
        <a:graphic>
          <a:graphicData uri="http://schemas.openxmlformats.org/drawingml/2006/table">
            <a:tbl>
              <a:tblPr firstRow="1" bandRow="1">
                <a:tableStyleId>{3B4B98B0-60AC-42C2-AFA5-B58CD77FA1E5}</a:tableStyleId>
              </a:tblPr>
              <a:tblGrid>
                <a:gridCol w="6480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56329">
                <a:tc>
                  <a:txBody>
                    <a:bodyPr/>
                    <a:lstStyle/>
                    <a:p>
                      <a:r>
                        <a:rPr lang="en-US" altLang="zh-CN" dirty="0" smtClean="0"/>
                        <a:t>m/z</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intensity</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61277">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61277">
                <a:tc>
                  <a:txBody>
                    <a:bodyPr/>
                    <a:lstStyle/>
                    <a:p>
                      <a:r>
                        <a:rPr lang="en-US" altLang="zh-CN" dirty="0" smtClean="0"/>
                        <a:t>300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60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61277">
                <a:tc>
                  <a:txBody>
                    <a:bodyPr/>
                    <a:lstStyle/>
                    <a:p>
                      <a:r>
                        <a:rPr lang="en-US" altLang="zh-CN" dirty="0" smtClean="0"/>
                        <a:t>310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t>10</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6298954" y="3091961"/>
            <a:ext cx="1082925" cy="369332"/>
          </a:xfrm>
          <a:prstGeom prst="rect">
            <a:avLst/>
          </a:prstGeom>
          <a:noFill/>
        </p:spPr>
        <p:txBody>
          <a:bodyPr wrap="none" rtlCol="0">
            <a:spAutoFit/>
          </a:bodyPr>
          <a:lstStyle/>
          <a:p>
            <a:r>
              <a:rPr lang="en-US" altLang="zh-CN" dirty="0" smtClean="0"/>
              <a:t>reference</a:t>
            </a:r>
            <a:endParaRPr lang="zh-CN" altLang="en-US" dirty="0"/>
          </a:p>
        </p:txBody>
      </p:sp>
      <p:sp>
        <p:nvSpPr>
          <p:cNvPr id="6" name="TextBox 5"/>
          <p:cNvSpPr txBox="1"/>
          <p:nvPr/>
        </p:nvSpPr>
        <p:spPr>
          <a:xfrm>
            <a:off x="485562" y="1015222"/>
            <a:ext cx="472586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Forward: using query as base matrix</a:t>
            </a:r>
          </a:p>
        </p:txBody>
      </p:sp>
      <p:graphicFrame>
        <p:nvGraphicFramePr>
          <p:cNvPr id="7" name="表格 9"/>
          <p:cNvGraphicFramePr>
            <a:graphicFrameLocks noGrp="1"/>
          </p:cNvGraphicFramePr>
          <p:nvPr>
            <p:extLst>
              <p:ext uri="{D42A27DB-BD31-4B8C-83A1-F6EECF244321}">
                <p14:modId xmlns:p14="http://schemas.microsoft.com/office/powerpoint/2010/main" val="3718051536"/>
              </p:ext>
            </p:extLst>
          </p:nvPr>
        </p:nvGraphicFramePr>
        <p:xfrm>
          <a:off x="1187624" y="1421307"/>
          <a:ext cx="3735143" cy="1097280"/>
        </p:xfrm>
        <a:graphic>
          <a:graphicData uri="http://schemas.openxmlformats.org/drawingml/2006/table">
            <a:tbl>
              <a:tblPr firstRow="1" bandRow="1">
                <a:tableStyleId>{125E5076-3810-47DD-B79F-674D7AD40C01}</a:tableStyleId>
              </a:tblPr>
              <a:tblGrid>
                <a:gridCol w="1286871">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tblGrid>
              <a:tr h="288032">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350</a:t>
                      </a:r>
                      <a:endParaRPr lang="zh-CN" altLang="en-US" dirty="0"/>
                    </a:p>
                  </a:txBody>
                  <a:tcPr/>
                </a:tc>
                <a:extLst>
                  <a:ext uri="{0D108BD9-81ED-4DB2-BD59-A6C34878D82A}">
                    <a16:rowId xmlns:a16="http://schemas.microsoft.com/office/drawing/2014/main" val="10000"/>
                  </a:ext>
                </a:extLst>
              </a:tr>
              <a:tr h="288032">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50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80</a:t>
                      </a:r>
                      <a:endParaRPr lang="zh-CN" altLang="en-US" dirty="0"/>
                    </a:p>
                  </a:txBody>
                  <a:tcPr/>
                </a:tc>
                <a:extLst>
                  <a:ext uri="{0D108BD9-81ED-4DB2-BD59-A6C34878D82A}">
                    <a16:rowId xmlns:a16="http://schemas.microsoft.com/office/drawing/2014/main" val="10001"/>
                  </a:ext>
                </a:extLst>
              </a:tr>
              <a:tr h="288032">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285" y="2558503"/>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m:rPr>
                                        <m:brk m:alnAt="7"/>
                                      </m:rPr>
                                      <a:rPr lang="en-US" altLang="zh-CN" sz="1600" b="0" i="1" smtClean="0">
                                        <a:solidFill>
                                          <a:srgbClr val="203864"/>
                                        </a:solidFill>
                                        <a:latin typeface="Cambria Math"/>
                                        <a:ea typeface="微软雅黑" panose="020B0503020204020204" pitchFamily="34" charset="-122"/>
                                      </a:rPr>
                                      <m:t>𝑞</m:t>
                                    </m:r>
                                    <m:r>
                                      <a:rPr lang="en-US" altLang="zh-CN" sz="1600" b="0" i="1" smtClean="0">
                                        <a:solidFill>
                                          <a:srgbClr val="203864"/>
                                        </a:solidFill>
                                        <a:latin typeface="Cambria Math"/>
                                        <a:ea typeface="微软雅黑" panose="020B0503020204020204" pitchFamily="34" charset="-122"/>
                                      </a:rPr>
                                      <m:t>𝑢𝑒𝑟𝑦</m:t>
                                    </m:r>
                                  </m:e>
                                  <m:e>
                                    <m:r>
                                      <a:rPr lang="en-US" altLang="zh-CN" sz="1600" b="0" i="1" smtClean="0">
                                        <a:solidFill>
                                          <a:srgbClr val="203864"/>
                                        </a:solidFill>
                                        <a:latin typeface="Cambria Math"/>
                                        <a:ea typeface="微软雅黑" panose="020B0503020204020204" pitchFamily="34" charset="-122"/>
                                      </a:rPr>
                                      <m:t>𝑟𝑒𝑓𝑒𝑟𝑒𝑛𝑐𝑒</m:t>
                                    </m:r>
                                  </m:e>
                                </m:mr>
                              </m:m>
                            </m:e>
                          </m:d>
                          <m:r>
                            <a:rPr lang="en-US" altLang="zh-CN" sz="1600" i="1">
                              <a:solidFill>
                                <a:srgbClr val="203864"/>
                              </a:solidFill>
                              <a:latin typeface="Cambria Math"/>
                              <a:ea typeface="微软雅黑" panose="020B0503020204020204" pitchFamily="34" charset="-122"/>
                            </a:rPr>
                            <m:t>=0.7978698</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285" y="2558503"/>
                <a:ext cx="5648872" cy="318222"/>
              </a:xfrm>
              <a:prstGeom prst="rect">
                <a:avLst/>
              </a:prstGeom>
              <a:blipFill>
                <a:blip r:embed="rId2"/>
                <a:stretch>
                  <a:fillRect b="-13462"/>
                </a:stretch>
              </a:blipFill>
            </p:spPr>
            <p:txBody>
              <a:bodyPr/>
              <a:lstStyle/>
              <a:p>
                <a:r>
                  <a:rPr lang="en-US">
                    <a:noFill/>
                  </a:rPr>
                  <a:t> </a:t>
                </a:r>
              </a:p>
            </p:txBody>
          </p:sp>
        </mc:Fallback>
      </mc:AlternateContent>
      <p:sp>
        <p:nvSpPr>
          <p:cNvPr id="9" name="TextBox 8"/>
          <p:cNvSpPr txBox="1"/>
          <p:nvPr/>
        </p:nvSpPr>
        <p:spPr>
          <a:xfrm>
            <a:off x="480183" y="2929643"/>
            <a:ext cx="5027921" cy="379777"/>
          </a:xfrm>
          <a:prstGeom prst="rect">
            <a:avLst/>
          </a:prstGeom>
          <a:noFill/>
        </p:spPr>
        <p:txBody>
          <a:bodyPr wrap="square" lIns="71305" tIns="35652" rIns="71305" bIns="35652" rtlCol="0">
            <a:spAutoFit/>
          </a:bodyPr>
          <a:lstStyle/>
          <a:p>
            <a:r>
              <a:rPr lang="en-US" altLang="zh-CN" sz="2000" dirty="0" smtClean="0">
                <a:solidFill>
                  <a:srgbClr val="203864"/>
                </a:solidFill>
                <a:latin typeface="Tahoma" panose="020B0604030504040204" pitchFamily="34" charset="0"/>
                <a:ea typeface="Tahoma" panose="020B0604030504040204" pitchFamily="34" charset="0"/>
                <a:cs typeface="Tahoma" panose="020B0604030504040204" pitchFamily="34" charset="0"/>
              </a:rPr>
              <a:t>Reverse: using reference as base matrix</a:t>
            </a:r>
          </a:p>
        </p:txBody>
      </p:sp>
      <p:graphicFrame>
        <p:nvGraphicFramePr>
          <p:cNvPr id="10" name="表格 13"/>
          <p:cNvGraphicFramePr>
            <a:graphicFrameLocks noGrp="1"/>
          </p:cNvGraphicFramePr>
          <p:nvPr>
            <p:extLst>
              <p:ext uri="{D42A27DB-BD31-4B8C-83A1-F6EECF244321}">
                <p14:modId xmlns:p14="http://schemas.microsoft.com/office/powerpoint/2010/main" val="63343677"/>
              </p:ext>
            </p:extLst>
          </p:nvPr>
        </p:nvGraphicFramePr>
        <p:xfrm>
          <a:off x="1297605" y="3385073"/>
          <a:ext cx="3024337" cy="1097280"/>
        </p:xfrm>
        <a:graphic>
          <a:graphicData uri="http://schemas.openxmlformats.org/drawingml/2006/table">
            <a:tbl>
              <a:tblPr firstRow="1" bandRow="1">
                <a:tableStyleId>{125E5076-3810-47DD-B79F-674D7AD40C01}</a:tableStyleId>
              </a:tblPr>
              <a:tblGrid>
                <a:gridCol w="1108777">
                  <a:extLst>
                    <a:ext uri="{9D8B030D-6E8A-4147-A177-3AD203B41FA5}">
                      <a16:colId xmlns:a16="http://schemas.microsoft.com/office/drawing/2014/main" val="20000"/>
                    </a:ext>
                  </a:extLst>
                </a:gridCol>
                <a:gridCol w="571410">
                  <a:extLst>
                    <a:ext uri="{9D8B030D-6E8A-4147-A177-3AD203B41FA5}">
                      <a16:colId xmlns:a16="http://schemas.microsoft.com/office/drawing/2014/main" val="20001"/>
                    </a:ext>
                  </a:extLst>
                </a:gridCol>
                <a:gridCol w="672075">
                  <a:extLst>
                    <a:ext uri="{9D8B030D-6E8A-4147-A177-3AD203B41FA5}">
                      <a16:colId xmlns:a16="http://schemas.microsoft.com/office/drawing/2014/main" val="20002"/>
                    </a:ext>
                  </a:extLst>
                </a:gridCol>
                <a:gridCol w="672075">
                  <a:extLst>
                    <a:ext uri="{9D8B030D-6E8A-4147-A177-3AD203B41FA5}">
                      <a16:colId xmlns:a16="http://schemas.microsoft.com/office/drawing/2014/main" val="20003"/>
                    </a:ext>
                  </a:extLst>
                </a:gridCol>
              </a:tblGrid>
              <a:tr h="264029">
                <a:tc>
                  <a:txBody>
                    <a:bodyPr/>
                    <a:lstStyle/>
                    <a:p>
                      <a:r>
                        <a:rPr lang="en-US" altLang="zh-CN" dirty="0" smtClean="0"/>
                        <a:t>m/z</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300</a:t>
                      </a:r>
                      <a:endParaRPr lang="zh-CN" altLang="en-US" dirty="0"/>
                    </a:p>
                  </a:txBody>
                  <a:tcPr/>
                </a:tc>
                <a:tc>
                  <a:txBody>
                    <a:bodyPr/>
                    <a:lstStyle/>
                    <a:p>
                      <a:r>
                        <a:rPr lang="en-US" altLang="zh-CN" dirty="0" smtClean="0"/>
                        <a:t>310</a:t>
                      </a:r>
                      <a:endParaRPr lang="zh-CN" altLang="en-US" dirty="0"/>
                    </a:p>
                  </a:txBody>
                  <a:tcPr/>
                </a:tc>
                <a:extLst>
                  <a:ext uri="{0D108BD9-81ED-4DB2-BD59-A6C34878D82A}">
                    <a16:rowId xmlns:a16="http://schemas.microsoft.com/office/drawing/2014/main" val="10000"/>
                  </a:ext>
                </a:extLst>
              </a:tr>
              <a:tr h="264029">
                <a:tc>
                  <a:txBody>
                    <a:bodyPr/>
                    <a:lstStyle/>
                    <a:p>
                      <a:r>
                        <a:rPr lang="en-US" altLang="zh-CN" dirty="0" smtClean="0"/>
                        <a:t>query</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10001"/>
                  </a:ext>
                </a:extLst>
              </a:tr>
              <a:tr h="264029">
                <a:tc>
                  <a:txBody>
                    <a:bodyPr/>
                    <a:lstStyle/>
                    <a:p>
                      <a:r>
                        <a:rPr lang="en-US" altLang="zh-CN" dirty="0" smtClean="0"/>
                        <a:t>reference</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60</a:t>
                      </a:r>
                      <a:endParaRPr lang="zh-CN" altLang="en-US" dirty="0"/>
                    </a:p>
                  </a:txBody>
                  <a:tcPr/>
                </a:tc>
                <a:tc>
                  <a:txBody>
                    <a:bodyPr/>
                    <a:lstStyle/>
                    <a:p>
                      <a:r>
                        <a:rPr lang="en-US" altLang="zh-CN" dirty="0" smtClean="0"/>
                        <a:t>10</a:t>
                      </a:r>
                      <a:endParaRPr lang="zh-CN" alt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1152" y="4542434"/>
                <a:ext cx="5648872" cy="318222"/>
              </a:xfrm>
              <a:prstGeom prst="rect">
                <a:avLst/>
              </a:prstGeom>
              <a:noFill/>
            </p:spPr>
            <p:txBody>
              <a:bodyPr wrap="square" lIns="71305" tIns="35652" rIns="71305" bIns="35652"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i="1" smtClean="0">
                              <a:solidFill>
                                <a:srgbClr val="203864"/>
                              </a:solidFill>
                              <a:latin typeface="Cambria Math" panose="02040503050406030204" pitchFamily="18" charset="0"/>
                              <a:ea typeface="微软雅黑" panose="020B0503020204020204" pitchFamily="34" charset="-122"/>
                            </a:rPr>
                          </m:ctrlPr>
                        </m:funcPr>
                        <m:fName>
                          <m:r>
                            <m:rPr>
                              <m:sty m:val="p"/>
                            </m:rPr>
                            <a:rPr lang="en-US" altLang="zh-CN" sz="1600" i="0" smtClean="0">
                              <a:solidFill>
                                <a:srgbClr val="203864"/>
                              </a:solidFill>
                              <a:latin typeface="Cambria Math"/>
                              <a:ea typeface="微软雅黑" panose="020B0503020204020204" pitchFamily="34" charset="-122"/>
                            </a:rPr>
                            <m:t>cos</m:t>
                          </m:r>
                        </m:fName>
                        <m:e>
                          <m:d>
                            <m:dPr>
                              <m:ctrlPr>
                                <a:rPr lang="en-US" altLang="zh-CN" sz="1600" i="1" smtClean="0">
                                  <a:solidFill>
                                    <a:srgbClr val="203864"/>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1600" i="1" smtClean="0">
                                      <a:solidFill>
                                        <a:srgbClr val="203864"/>
                                      </a:solidFill>
                                      <a:latin typeface="Cambria Math" panose="02040503050406030204" pitchFamily="18" charset="0"/>
                                      <a:ea typeface="微软雅黑" panose="020B0503020204020204" pitchFamily="34" charset="-122"/>
                                    </a:rPr>
                                  </m:ctrlPr>
                                </m:mPr>
                                <m:mr>
                                  <m:e>
                                    <m:r>
                                      <a:rPr lang="en-US" altLang="zh-CN" sz="1600" b="0" i="1" smtClean="0">
                                        <a:solidFill>
                                          <a:srgbClr val="203864"/>
                                        </a:solidFill>
                                        <a:latin typeface="Cambria Math"/>
                                        <a:ea typeface="微软雅黑" panose="020B0503020204020204" pitchFamily="34" charset="-122"/>
                                      </a:rPr>
                                      <m:t>𝑟𝑒𝑓𝑒𝑟𝑒𝑛𝑐𝑒</m:t>
                                    </m:r>
                                  </m:e>
                                  <m:e>
                                    <m:r>
                                      <a:rPr lang="en-US" altLang="zh-CN" sz="1600" b="0" i="1" smtClean="0">
                                        <a:solidFill>
                                          <a:srgbClr val="203864"/>
                                        </a:solidFill>
                                        <a:latin typeface="Cambria Math"/>
                                        <a:ea typeface="微软雅黑" panose="020B0503020204020204" pitchFamily="34" charset="-122"/>
                                      </a:rPr>
                                      <m:t>𝑞𝑢𝑒𝑟𝑦</m:t>
                                    </m:r>
                                  </m:e>
                                </m:mr>
                              </m:m>
                            </m:e>
                          </m:d>
                          <m:r>
                            <a:rPr lang="en-US" altLang="zh-CN" sz="1600" i="1">
                              <a:solidFill>
                                <a:srgbClr val="203864"/>
                              </a:solidFill>
                              <a:latin typeface="Cambria Math"/>
                              <a:ea typeface="微软雅黑" panose="020B0503020204020204" pitchFamily="34" charset="-122"/>
                            </a:rPr>
                            <m:t>=0.987369</m:t>
                          </m:r>
                        </m:e>
                      </m:func>
                    </m:oMath>
                  </m:oMathPara>
                </a14:m>
                <a:endParaRPr lang="en-US" altLang="zh-CN" sz="1600" dirty="0" smtClean="0">
                  <a:solidFill>
                    <a:srgbClr val="203864"/>
                  </a:solidFill>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152" y="4542434"/>
                <a:ext cx="5648872" cy="318222"/>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4"/>
                <a:stretch>
                  <a:fillRect l="-157" t="-6000" b="-28000"/>
                </a:stretch>
              </a:blipFill>
            </p:spPr>
            <p:txBody>
              <a:bodyPr/>
              <a:lstStyle/>
              <a:p>
                <a:r>
                  <a:rPr lang="en-US">
                    <a:noFill/>
                  </a:rPr>
                  <a:t> </a:t>
                </a:r>
              </a:p>
            </p:txBody>
          </p:sp>
        </mc:Fallback>
      </mc:AlternateContent>
      <p:sp>
        <p:nvSpPr>
          <p:cNvPr id="13" name="TextBox 12"/>
          <p:cNvSpPr txBox="1"/>
          <p:nvPr/>
        </p:nvSpPr>
        <p:spPr>
          <a:xfrm>
            <a:off x="6290669" y="773239"/>
            <a:ext cx="729239" cy="369332"/>
          </a:xfrm>
          <a:prstGeom prst="rect">
            <a:avLst/>
          </a:prstGeom>
          <a:noFill/>
        </p:spPr>
        <p:txBody>
          <a:bodyPr wrap="none" rtlCol="0">
            <a:spAutoFit/>
          </a:bodyPr>
          <a:lstStyle/>
          <a:p>
            <a:r>
              <a:rPr lang="en-US" altLang="zh-CN" dirty="0" smtClean="0"/>
              <a:t>query</a:t>
            </a:r>
            <a:endParaRPr lang="zh-CN" altLang="en-US" dirty="0"/>
          </a:p>
        </p:txBody>
      </p:sp>
    </p:spTree>
    <p:extLst>
      <p:ext uri="{BB962C8B-B14F-4D97-AF65-F5344CB8AC3E}">
        <p14:creationId xmlns:p14="http://schemas.microsoft.com/office/powerpoint/2010/main" val="139086163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043608" y="121196"/>
            <a:ext cx="54006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MS-Alignment</a:t>
            </a:r>
            <a:endParaRPr lang="zh-CN" altLang="en-US" sz="3600" dirty="0"/>
          </a:p>
        </p:txBody>
      </p:sp>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9274"/>
            <a:ext cx="6408711" cy="427247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95536" y="5161756"/>
                <a:ext cx="7776360" cy="307777"/>
              </a:xfrm>
              <a:prstGeom prst="rect">
                <a:avLst/>
              </a:prstGeom>
              <a:noFill/>
            </p:spPr>
            <p:txBody>
              <a:bodyPr wrap="none" rtlCol="0">
                <a:spAutoFit/>
              </a:bodyPr>
              <a:lstStyle/>
              <a:p>
                <a:pPr marL="285750" indent="-285750">
                  <a:buFont typeface="Wingdings" panose="05000000000000000000" pitchFamily="2" charset="2"/>
                  <a:buChar char="v"/>
                </a:pP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Cos similarity result i</a:t>
                </a:r>
                <a14:m>
                  <m:oMath xmlns:m="http://schemas.openxmlformats.org/officeDocument/2006/math">
                    <m:r>
                      <m:rPr>
                        <m:sty m:val="p"/>
                      </m:rP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s</m:t>
                    </m:r>
                    <m:r>
                      <a:rPr lang="en-US" altLang="zh-CN" sz="1400" b="0" i="0" smtClean="0">
                        <a:solidFill>
                          <a:srgbClr val="203864"/>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t> </m:t>
                    </m:r>
                    <m:r>
                      <a:rPr lang="en-US" altLang="zh-CN" sz="1400" i="1" smtClean="0">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𝑚𝑖𝑛</m:t>
                    </m:r>
                    <m:d>
                      <m:dPr>
                        <m:ctrlPr>
                          <a:rPr lang="en-US" altLang="zh-CN" sz="1400"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rPr>
                        </m:ctrlPr>
                      </m:dPr>
                      <m:e>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𝑓𝑜𝑟𝑤𝑎𝑟𝑑</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 </m:t>
                        </m:r>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𝑟𝑒𝑣𝑒𝑟𝑠𝑒</m:t>
                        </m:r>
                      </m:e>
                    </m:d>
                    <m:r>
                      <a:rPr lang="en-US" altLang="zh-CN" sz="1400" i="1">
                        <a:solidFill>
                          <a:srgbClr val="FF0000"/>
                        </a:solidFill>
                        <a:effectLst>
                          <a:outerShdw blurRad="38100" dist="38100" dir="2700000" algn="tl">
                            <a:srgbClr val="000000">
                              <a:alpha val="43137"/>
                            </a:srgbClr>
                          </a:outerShdw>
                        </a:effectLst>
                        <a:latin typeface="Cambria Math"/>
                        <a:ea typeface="微软雅黑" panose="020B0503020204020204" pitchFamily="34" charset="-122"/>
                      </a:rPr>
                      <m:t>=0.7978698</m:t>
                    </m:r>
                  </m:oMath>
                </a14:m>
                <a:r>
                  <a:rPr lang="en-US" altLang="zh-CN" sz="1400" i="1"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1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two spectra is not so similar</a:t>
                </a:r>
                <a:endParaRPr lang="zh-CN" altLang="en-US" sz="1400" dirty="0">
                  <a:solidFill>
                    <a:srgbClr val="203864"/>
                  </a:solidFill>
                  <a:effectLst>
                    <a:outerShdw blurRad="38100" dist="38100" dir="2700000" algn="tl">
                      <a:srgbClr val="000000">
                        <a:alpha val="43137"/>
                      </a:srgbClr>
                    </a:outerShdw>
                  </a:effectLst>
                  <a:latin typeface="Tahoma" panose="020B0604030504040204" pitchFamily="34" charset="0"/>
                  <a:ea typeface="微软雅黑" panose="020B0503020204020204" pitchFamily="34" charset="-122"/>
                  <a:cs typeface="Tahom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5536" y="5161756"/>
                <a:ext cx="7776360" cy="307777"/>
              </a:xfrm>
              <a:prstGeom prst="rect">
                <a:avLst/>
              </a:prstGeom>
              <a:blipFill>
                <a:blip r:embed="rId3"/>
                <a:stretch>
                  <a:fillRect l="-157" t="-6000" b="-28000"/>
                </a:stretch>
              </a:blipFill>
            </p:spPr>
            <p:txBody>
              <a:bodyPr/>
              <a:lstStyle/>
              <a:p>
                <a:r>
                  <a:rPr lang="en-US">
                    <a:noFill/>
                  </a:rPr>
                  <a:t> </a:t>
                </a:r>
              </a:p>
            </p:txBody>
          </p:sp>
        </mc:Fallback>
      </mc:AlternateContent>
    </p:spTree>
    <p:extLst>
      <p:ext uri="{BB962C8B-B14F-4D97-AF65-F5344CB8AC3E}">
        <p14:creationId xmlns:p14="http://schemas.microsoft.com/office/powerpoint/2010/main" val="428575820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9799765"/>
      </p:ext>
    </p:extLst>
  </p:cSld>
  <p:clrMapOvr>
    <a:masterClrMapping/>
  </p:clrMapOvr>
  <p:transition spd="slow" advTm="20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9872" y="4225652"/>
            <a:ext cx="1547233" cy="875027"/>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1" y="971550"/>
            <a:ext cx="5152302" cy="202996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96187" y="3577580"/>
            <a:ext cx="2243905" cy="1596059"/>
          </a:xfrm>
          <a:prstGeom prst="rect">
            <a:avLst/>
          </a:prstGeom>
        </p:spPr>
      </p:pic>
      <p:pic>
        <p:nvPicPr>
          <p:cNvPr id="6" name="Picture 5"/>
          <p:cNvPicPr>
            <a:picLocks noChangeAspect="1"/>
          </p:cNvPicPr>
          <p:nvPr/>
        </p:nvPicPr>
        <p:blipFill>
          <a:blip r:embed="rId4"/>
          <a:stretch>
            <a:fillRect/>
          </a:stretch>
        </p:blipFill>
        <p:spPr>
          <a:xfrm>
            <a:off x="5940152" y="3344287"/>
            <a:ext cx="2611722" cy="1913263"/>
          </a:xfrm>
          <a:prstGeom prst="rect">
            <a:avLst/>
          </a:prstGeom>
        </p:spPr>
      </p:pic>
      <p:sp>
        <p:nvSpPr>
          <p:cNvPr id="7" name="Right Arrow 6"/>
          <p:cNvSpPr/>
          <p:nvPr/>
        </p:nvSpPr>
        <p:spPr>
          <a:xfrm>
            <a:off x="2498555" y="4400016"/>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5010622" y="4405244"/>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189020"/>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199648"/>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5940152" y="5199648"/>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pic>
        <p:nvPicPr>
          <p:cNvPr id="1026" name="Picture 2" descr="D:\mzkit\src\assembly\assembly\MarkupData\imzML\data structure imzm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47" y="841276"/>
            <a:ext cx="2611722" cy="2386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2945334"/>
            <a:ext cx="3068469"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MS-imaging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602858" y="5220022"/>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Mzkit</a:t>
            </a: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415772"/>
          </a:xfrm>
          <a:prstGeom prst="rect">
            <a:avLst/>
          </a:prstGeom>
          <a:noFill/>
        </p:spPr>
        <p:txBody>
          <a:bodyPr wrap="square" rtlCol="0">
            <a:spAutoFit/>
          </a:bodyPr>
          <a:lstStyle/>
          <a:p>
            <a:r>
              <a:rPr lang="en-US" u="sng" dirty="0" smtClean="0"/>
              <a:t>Ion Explorer</a:t>
            </a:r>
          </a:p>
          <a:p>
            <a:endParaRPr lang="en-US" sz="800"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046440"/>
          </a:xfrm>
          <a:prstGeom prst="rect">
            <a:avLst/>
          </a:prstGeom>
          <a:noFill/>
        </p:spPr>
        <p:txBody>
          <a:bodyPr wrap="square" rtlCol="0">
            <a:spAutoFit/>
          </a:bodyPr>
          <a:lstStyle/>
          <a:p>
            <a:r>
              <a:rPr lang="en-US" altLang="zh-CN" u="sng" dirty="0" smtClean="0"/>
              <a:t>Render Options</a:t>
            </a:r>
            <a:endParaRPr lang="en-US" u="sng" dirty="0"/>
          </a:p>
          <a:p>
            <a:endParaRPr lang="en-US" sz="8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719905" y="4040177"/>
            <a:ext cx="52070" cy="1835696"/>
          </a:xfrm>
          <a:prstGeom prst="bentConnector3">
            <a:avLst>
              <a:gd name="adj1" fmla="val 53902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861774"/>
          </a:xfrm>
          <a:prstGeom prst="rect">
            <a:avLst/>
          </a:prstGeom>
          <a:noFill/>
        </p:spPr>
        <p:txBody>
          <a:bodyPr wrap="square" rtlCol="0">
            <a:spAutoFit/>
          </a:bodyPr>
          <a:lstStyle/>
          <a:p>
            <a:r>
              <a:rPr lang="en-US" altLang="zh-CN" u="sng" dirty="0" smtClean="0"/>
              <a:t>Content Viewer</a:t>
            </a:r>
            <a:endParaRPr lang="en-US" u="sng" dirty="0"/>
          </a:p>
          <a:p>
            <a:endParaRPr lang="en-US" sz="8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12446" y="2047926"/>
            <a:ext cx="1814285" cy="2829200"/>
          </a:xfrm>
          <a:prstGeom prst="bentConnector3">
            <a:avLst>
              <a:gd name="adj1" fmla="val -126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606030"/>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The GC-MS targeted data in CDF file format is supported in Mzkit.</a:t>
            </a: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 data in Mzkit includes view TIC data and SIM ions for metabolite quantification.</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2"/>
          <a:stretch>
            <a:fillRect/>
          </a:stretch>
        </p:blipFill>
        <p:spPr>
          <a:xfrm>
            <a:off x="107504" y="3425179"/>
            <a:ext cx="2270000" cy="161461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67" y="3889734"/>
            <a:ext cx="1962522" cy="117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9546" y="3039308"/>
            <a:ext cx="2944416" cy="204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079343"/>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CDF</a:t>
            </a:r>
            <a:r>
              <a:rPr lang="en-US" dirty="0" smtClean="0"/>
              <a:t> format</a:t>
            </a:r>
            <a:endParaRPr lang="en-US" dirty="0"/>
          </a:p>
        </p:txBody>
      </p:sp>
      <p:sp>
        <p:nvSpPr>
          <p:cNvPr id="9" name="TextBox 8"/>
          <p:cNvSpPr txBox="1"/>
          <p:nvPr/>
        </p:nvSpPr>
        <p:spPr>
          <a:xfrm>
            <a:off x="5887290" y="5089748"/>
            <a:ext cx="2719897" cy="369332"/>
          </a:xfrm>
          <a:prstGeom prst="rect">
            <a:avLst/>
          </a:prstGeom>
          <a:noFill/>
        </p:spPr>
        <p:txBody>
          <a:bodyPr wrap="square" rtlCol="0">
            <a:spAutoFit/>
          </a:bodyPr>
          <a:lstStyle/>
          <a:p>
            <a:r>
              <a:rPr lang="en-US" dirty="0" smtClean="0"/>
              <a:t>View GC-MS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179512" y="2857500"/>
            <a:ext cx="4102213"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GC-MS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954" y="824805"/>
            <a:ext cx="6382546" cy="44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GC-MS 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843808" y="5233764"/>
            <a:ext cx="3600400" cy="360040"/>
          </a:xfrm>
        </p:spPr>
        <p:txBody>
          <a:bodyPr>
            <a:normAutofit/>
          </a:bodyPr>
          <a:lstStyle/>
          <a:p>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View SIM Ions Of GC-MS Targeted</a:t>
            </a:r>
          </a:p>
        </p:txBody>
      </p:sp>
      <p:sp>
        <p:nvSpPr>
          <p:cNvPr id="14" name="矩形 1"/>
          <p:cNvSpPr/>
          <p:nvPr/>
        </p:nvSpPr>
        <p:spPr>
          <a:xfrm>
            <a:off x="1475656" y="1796289"/>
            <a:ext cx="1440160" cy="1781291"/>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447432" y="1047984"/>
            <a:ext cx="35752" cy="1460857"/>
          </a:xfrm>
          <a:prstGeom prst="bentConnector3">
            <a:avLst>
              <a:gd name="adj1" fmla="val 73940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246769"/>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at here for view mass spectrum plot data.</a:t>
            </a:r>
          </a:p>
          <a:p>
            <a:endParaRPr lang="en-US" sz="1200" dirty="0"/>
          </a:p>
          <a:p>
            <a:r>
              <a:rPr lang="en-US" sz="1200" dirty="0" smtClean="0"/>
              <a:t>Select TIC node for view TIC plot of the current GC-MS experiment </a:t>
            </a:r>
            <a:endParaRPr lang="en-US" sz="1200" dirty="0"/>
          </a:p>
        </p:txBody>
      </p:sp>
      <p:sp>
        <p:nvSpPr>
          <p:cNvPr id="21" name="矩形 1"/>
          <p:cNvSpPr/>
          <p:nvPr/>
        </p:nvSpPr>
        <p:spPr>
          <a:xfrm>
            <a:off x="2843808" y="4369668"/>
            <a:ext cx="4752528" cy="57606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肘形连接符 22"/>
          <p:cNvCxnSpPr>
            <a:endCxn id="25" idx="2"/>
          </p:cNvCxnSpPr>
          <p:nvPr/>
        </p:nvCxnSpPr>
        <p:spPr>
          <a:xfrm>
            <a:off x="7591486" y="4621696"/>
            <a:ext cx="864169" cy="481541"/>
          </a:xfrm>
          <a:prstGeom prst="bentConnector4">
            <a:avLst>
              <a:gd name="adj1" fmla="val 7139"/>
              <a:gd name="adj2" fmla="val 14747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14878" y="3872131"/>
            <a:ext cx="1481554" cy="1231106"/>
          </a:xfrm>
          <a:prstGeom prst="rect">
            <a:avLst/>
          </a:prstGeom>
          <a:noFill/>
        </p:spPr>
        <p:txBody>
          <a:bodyPr wrap="square" rtlCol="0">
            <a:spAutoFit/>
          </a:bodyPr>
          <a:lstStyle/>
          <a:p>
            <a:r>
              <a:rPr lang="en-US" u="sng" dirty="0" smtClean="0"/>
              <a:t>Peak Explorer</a:t>
            </a:r>
          </a:p>
          <a:p>
            <a:endParaRPr lang="en-US" sz="800" dirty="0"/>
          </a:p>
          <a:p>
            <a:r>
              <a:rPr lang="en-US" sz="1200" dirty="0" smtClean="0"/>
              <a:t>View Ion peak on TIC at here, and select </a:t>
            </a:r>
            <a:r>
              <a:rPr lang="en-US" sz="1200" dirty="0" err="1" smtClean="0"/>
              <a:t>rt</a:t>
            </a:r>
            <a:r>
              <a:rPr lang="en-US" sz="1200" dirty="0" smtClean="0"/>
              <a:t> range with mouse drag.</a:t>
            </a:r>
            <a:endParaRPr lang="en-US" sz="1200" dirty="0"/>
          </a:p>
        </p:txBody>
      </p:sp>
      <p:sp>
        <p:nvSpPr>
          <p:cNvPr id="37" name="矩形 1"/>
          <p:cNvSpPr/>
          <p:nvPr/>
        </p:nvSpPr>
        <p:spPr>
          <a:xfrm>
            <a:off x="3203848" y="1849066"/>
            <a:ext cx="3888432" cy="244859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7556232" y="1450698"/>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39" name="肘形连接符 22"/>
          <p:cNvCxnSpPr>
            <a:stCxn id="37" idx="3"/>
            <a:endCxn id="38" idx="2"/>
          </p:cNvCxnSpPr>
          <p:nvPr/>
        </p:nvCxnSpPr>
        <p:spPr>
          <a:xfrm flipV="1">
            <a:off x="7092280" y="2312472"/>
            <a:ext cx="1328048" cy="760891"/>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761607"/>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Mzkit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1213967" y="5184372"/>
            <a:ext cx="7031027" cy="276999"/>
          </a:xfrm>
          <a:prstGeom prst="rect">
            <a:avLst/>
          </a:prstGeom>
        </p:spPr>
        <p:txBody>
          <a:bodyPr wrap="none">
            <a:spAutoFit/>
          </a:bodyPr>
          <a:lstStyle/>
          <a:p>
            <a:r>
              <a:rPr lang="en-US" altLang="zh-CN" sz="1200" dirty="0" smtClean="0"/>
              <a:t>This document is distributed </a:t>
            </a:r>
            <a:r>
              <a:rPr lang="en-US" altLang="zh-CN" sz="1200" dirty="0"/>
              <a:t>under Creative Commons Attribution-</a:t>
            </a:r>
            <a:r>
              <a:rPr lang="en-US" altLang="zh-CN" sz="1200" dirty="0" err="1"/>
              <a:t>ShareAlike</a:t>
            </a:r>
            <a:r>
              <a:rPr lang="en-US" altLang="zh-CN" sz="1200" dirty="0"/>
              <a:t> 4.0 International Public License</a:t>
            </a:r>
            <a:endParaRPr lang="zh-CN" altLang="en-US" sz="12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96" y="5192225"/>
            <a:ext cx="648072" cy="2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187624" y="1561356"/>
            <a:ext cx="6768752"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LC-MS/MS Targeted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8181246"/>
      </p:ext>
    </p:extLst>
  </p:cSld>
  <p:clrMapOvr>
    <a:masterClrMapping/>
  </p:clrMapOvr>
  <p:transition spd="slow" advTm="20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794" y="774606"/>
            <a:ext cx="3389593" cy="249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53" y="4075367"/>
            <a:ext cx="1989257" cy="124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2346" y="880851"/>
            <a:ext cx="5557765" cy="2756188"/>
          </a:xfrm>
        </p:spPr>
        <p:txBody>
          <a:bodyPr>
            <a:norm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stands for Multiple Reaction Monitoring.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MRM, a specific ion (precursor ion) is selected in Q1 (first stage MS) from among various ions ionized by the ionization probe, the ion is destructed (collision-induced dissociation) in the collision cell (Q2, collision chamber), and a specific ion is detected from among the destructed ions (product ions) in Q3 (second stage MS). </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Multiple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channels can be set in one measurement.</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1"/>
          <p:cNvPicPr>
            <a:picLocks noChangeAspect="1"/>
          </p:cNvPicPr>
          <p:nvPr/>
        </p:nvPicPr>
        <p:blipFill>
          <a:blip r:embed="rId4"/>
          <a:stretch>
            <a:fillRect/>
          </a:stretch>
        </p:blipFill>
        <p:spPr>
          <a:xfrm>
            <a:off x="210190" y="3637039"/>
            <a:ext cx="2053976" cy="1460964"/>
          </a:xfrm>
          <a:prstGeom prst="rect">
            <a:avLst/>
          </a:prstGeom>
        </p:spPr>
      </p:pic>
      <p:sp>
        <p:nvSpPr>
          <p:cNvPr id="7" name="TextBox 6"/>
          <p:cNvSpPr txBox="1"/>
          <p:nvPr/>
        </p:nvSpPr>
        <p:spPr>
          <a:xfrm>
            <a:off x="827584" y="5089748"/>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8" name="TextBox 7"/>
          <p:cNvSpPr txBox="1"/>
          <p:nvPr/>
        </p:nvSpPr>
        <p:spPr>
          <a:xfrm>
            <a:off x="3232547" y="5131589"/>
            <a:ext cx="2074163"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mzML</a:t>
            </a:r>
            <a:r>
              <a:rPr lang="en-US" dirty="0" smtClean="0"/>
              <a:t> format</a:t>
            </a:r>
            <a:endParaRPr lang="en-US" dirty="0"/>
          </a:p>
        </p:txBody>
      </p:sp>
      <p:sp>
        <p:nvSpPr>
          <p:cNvPr id="9" name="TextBox 8"/>
          <p:cNvSpPr txBox="1"/>
          <p:nvPr/>
        </p:nvSpPr>
        <p:spPr>
          <a:xfrm>
            <a:off x="5694865" y="5131589"/>
            <a:ext cx="2946672" cy="369332"/>
          </a:xfrm>
          <a:prstGeom prst="rect">
            <a:avLst/>
          </a:prstGeom>
          <a:noFill/>
        </p:spPr>
        <p:txBody>
          <a:bodyPr wrap="square" rtlCol="0">
            <a:spAutoFit/>
          </a:bodyPr>
          <a:lstStyle/>
          <a:p>
            <a:r>
              <a:rPr lang="en-US" dirty="0" smtClean="0"/>
              <a:t>View LC-MS/MS data in Mzkit</a:t>
            </a:r>
            <a:endParaRPr lang="en-US" dirty="0"/>
          </a:p>
        </p:txBody>
      </p:sp>
      <p:sp>
        <p:nvSpPr>
          <p:cNvPr id="10" name="Right Arrow 6"/>
          <p:cNvSpPr/>
          <p:nvPr/>
        </p:nvSpPr>
        <p:spPr>
          <a:xfrm>
            <a:off x="2475791" y="4196920"/>
            <a:ext cx="748779"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6"/>
          <p:cNvSpPr/>
          <p:nvPr/>
        </p:nvSpPr>
        <p:spPr>
          <a:xfrm>
            <a:off x="5148064" y="4209575"/>
            <a:ext cx="666146"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267654" y="3073524"/>
            <a:ext cx="4416274" cy="707886"/>
          </a:xfrm>
          <a:prstGeom prst="rect">
            <a:avLst/>
          </a:prstGeom>
          <a:noFill/>
        </p:spPr>
        <p:txBody>
          <a:bodyPr wrap="none" rtlCol="0">
            <a:spAutoFit/>
          </a:bodyPr>
          <a:lstStyle/>
          <a:p>
            <a:r>
              <a:rPr lang="en-US" altLang="zh-CN" sz="2000" b="1" dirty="0" smtClean="0">
                <a:effectLst>
                  <a:outerShdw blurRad="38100" dist="38100" dir="2700000" algn="tl">
                    <a:srgbClr val="000000">
                      <a:alpha val="43137"/>
                    </a:srgbClr>
                  </a:outerShdw>
                </a:effectLst>
              </a:rPr>
              <a:t>Steps for view LC-MS/MS targeted data </a:t>
            </a:r>
          </a:p>
          <a:p>
            <a:r>
              <a:rPr lang="en-US" altLang="zh-CN" sz="2000" b="1" dirty="0" smtClean="0">
                <a:effectLst>
                  <a:outerShdw blurRad="38100" dist="38100" dir="2700000" algn="tl">
                    <a:srgbClr val="000000">
                      <a:alpha val="43137"/>
                    </a:srgbClr>
                  </a:outerShdw>
                </a:effectLst>
              </a:rPr>
              <a:t>in </a:t>
            </a:r>
            <a:r>
              <a:rPr lang="en-US" altLang="zh-CN" sz="2000" b="1" dirty="0">
                <a:effectLst>
                  <a:outerShdw blurRad="38100" dist="38100" dir="2700000" algn="tl">
                    <a:srgbClr val="000000">
                      <a:alpha val="43137"/>
                    </a:srgbClr>
                  </a:outerShdw>
                </a:effectLst>
              </a:rPr>
              <a:t>M</a:t>
            </a:r>
            <a:r>
              <a:rPr lang="en-US" altLang="zh-CN" sz="2000" b="1" dirty="0" smtClean="0">
                <a:effectLst>
                  <a:outerShdw blurRad="38100" dist="38100" dir="2700000" algn="tl">
                    <a:srgbClr val="000000">
                      <a:alpha val="43137"/>
                    </a:srgbClr>
                  </a:outerShdw>
                </a:effectLst>
              </a:rPr>
              <a:t>zkit:</a:t>
            </a:r>
            <a:endParaRPr lang="zh-CN" altLang="en-US" sz="20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881" y="3250268"/>
            <a:ext cx="2802656" cy="19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034234"/>
      </p:ext>
    </p:extLst>
  </p:cSld>
  <p:clrMapOvr>
    <a:masterClrMapping/>
  </p:clrMapOvr>
  <p:transition spd="slow" advTm="20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66606"/>
            <a:ext cx="6520386" cy="443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idx="4294967295"/>
          </p:nvPr>
        </p:nvSpPr>
        <p:spPr>
          <a:xfrm>
            <a:off x="1043608" y="121196"/>
            <a:ext cx="5904656"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514600" y="5305772"/>
            <a:ext cx="4114800" cy="288032"/>
          </a:xfrm>
        </p:spPr>
        <p:txBody>
          <a:bodyPr>
            <a:normAutofit lnSpcReduction="10000"/>
          </a:bodyPr>
          <a:lstStyle/>
          <a:p>
            <a:r>
              <a:rPr lang="en-US" altLang="zh-CN" sz="1400" dirty="0">
                <a:solidFill>
                  <a:srgbClr val="203864"/>
                </a:solidFill>
                <a:latin typeface="Tahoma" panose="020B0604030504040204" pitchFamily="34" charset="0"/>
                <a:ea typeface="Tahoma" panose="020B0604030504040204" pitchFamily="34" charset="0"/>
                <a:cs typeface="Tahoma" panose="020B0604030504040204" pitchFamily="34" charset="0"/>
              </a:rPr>
              <a:t>View LC-MS/MS </a:t>
            </a: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Targeted MRM data in Mzkit</a:t>
            </a:r>
          </a:p>
        </p:txBody>
      </p:sp>
      <p:sp>
        <p:nvSpPr>
          <p:cNvPr id="14" name="矩形 1"/>
          <p:cNvSpPr/>
          <p:nvPr/>
        </p:nvSpPr>
        <p:spPr>
          <a:xfrm>
            <a:off x="1475656" y="1921396"/>
            <a:ext cx="1296144"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4" idx="0"/>
            <a:endCxn id="16" idx="0"/>
          </p:cNvCxnSpPr>
          <p:nvPr/>
        </p:nvCxnSpPr>
        <p:spPr>
          <a:xfrm rot="16200000" flipV="1">
            <a:off x="1348875" y="1146542"/>
            <a:ext cx="160859" cy="1388849"/>
          </a:xfrm>
          <a:prstGeom prst="bentConnector3">
            <a:avLst>
              <a:gd name="adj1" fmla="val 24211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8" y="1760537"/>
            <a:ext cx="1481554" cy="2616101"/>
          </a:xfrm>
          <a:prstGeom prst="rect">
            <a:avLst/>
          </a:prstGeom>
          <a:noFill/>
        </p:spPr>
        <p:txBody>
          <a:bodyPr wrap="square" rtlCol="0">
            <a:spAutoFit/>
          </a:bodyPr>
          <a:lstStyle/>
          <a:p>
            <a:r>
              <a:rPr lang="en-US" u="sng" dirty="0" smtClean="0"/>
              <a:t>Feature Explorer</a:t>
            </a:r>
          </a:p>
          <a:p>
            <a:endParaRPr lang="en-US" sz="800" dirty="0"/>
          </a:p>
          <a:p>
            <a:r>
              <a:rPr lang="en-US" sz="1200" dirty="0" smtClean="0"/>
              <a:t>Select one ion pair at here for view </a:t>
            </a:r>
            <a:r>
              <a:rPr lang="en-US" altLang="zh-CN" sz="1200" dirty="0"/>
              <a:t>extracted ion </a:t>
            </a:r>
            <a:r>
              <a:rPr lang="en-US" altLang="zh-CN" sz="1200" dirty="0" smtClean="0"/>
              <a:t>chromatography</a:t>
            </a:r>
            <a:endParaRPr lang="en-US" altLang="zh-CN" sz="1200" dirty="0"/>
          </a:p>
          <a:p>
            <a:r>
              <a:rPr lang="en-US" sz="1200" dirty="0" smtClean="0"/>
              <a:t>plot data.</a:t>
            </a:r>
          </a:p>
          <a:p>
            <a:endParaRPr lang="en-US" sz="1200" dirty="0"/>
          </a:p>
          <a:p>
            <a:r>
              <a:rPr lang="en-US" sz="1200" dirty="0" smtClean="0"/>
              <a:t>Select TIC node for view TIC plot of the current LC-MS/MS experiment </a:t>
            </a:r>
            <a:endParaRPr lang="en-US" sz="1200" dirty="0"/>
          </a:p>
        </p:txBody>
      </p:sp>
      <p:sp>
        <p:nvSpPr>
          <p:cNvPr id="18" name="矩形 1"/>
          <p:cNvSpPr/>
          <p:nvPr/>
        </p:nvSpPr>
        <p:spPr>
          <a:xfrm>
            <a:off x="3347864" y="2209428"/>
            <a:ext cx="3888432" cy="266429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4328" y="1440656"/>
            <a:ext cx="1728192" cy="861774"/>
          </a:xfrm>
          <a:prstGeom prst="rect">
            <a:avLst/>
          </a:prstGeom>
          <a:noFill/>
        </p:spPr>
        <p:txBody>
          <a:bodyPr wrap="square" rtlCol="0">
            <a:spAutoFit/>
          </a:bodyPr>
          <a:lstStyle/>
          <a:p>
            <a:r>
              <a:rPr lang="en-US" u="sng" dirty="0" smtClean="0"/>
              <a:t>Content Viewer</a:t>
            </a:r>
          </a:p>
          <a:p>
            <a:endParaRPr lang="en-US" sz="800" dirty="0"/>
          </a:p>
          <a:p>
            <a:r>
              <a:rPr lang="en-US" sz="1200" dirty="0" smtClean="0"/>
              <a:t>View the mass spectrum of the selected ion peak</a:t>
            </a:r>
            <a:endParaRPr lang="en-US" sz="1200" dirty="0"/>
          </a:p>
        </p:txBody>
      </p:sp>
      <p:cxnSp>
        <p:nvCxnSpPr>
          <p:cNvPr id="20" name="肘形连接符 22"/>
          <p:cNvCxnSpPr>
            <a:stCxn id="18" idx="2"/>
            <a:endCxn id="19" idx="2"/>
          </p:cNvCxnSpPr>
          <p:nvPr/>
        </p:nvCxnSpPr>
        <p:spPr>
          <a:xfrm rot="5400000" flipH="1" flipV="1">
            <a:off x="5554605" y="2039905"/>
            <a:ext cx="2571294" cy="3096344"/>
          </a:xfrm>
          <a:prstGeom prst="bentConnector3">
            <a:avLst>
              <a:gd name="adj1" fmla="val -889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73678"/>
      </p:ext>
    </p:extLst>
  </p:cSld>
  <p:clrMapOvr>
    <a:masterClrMapping/>
  </p:clrMapOvr>
  <p:transition spd="slow" advTm="2000">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Mzkit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79612" y="1561356"/>
            <a:ext cx="698477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Data Decode</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File Formats</a:t>
            </a:r>
            <a:endParaRPr lang="zh-CN" altLang="en-US" sz="3600" dirty="0"/>
          </a:p>
        </p:txBody>
      </p:sp>
      <p:sp>
        <p:nvSpPr>
          <p:cNvPr id="6" name="矩形 11"/>
          <p:cNvSpPr/>
          <p:nvPr/>
        </p:nvSpPr>
        <p:spPr>
          <a:xfrm>
            <a:off x="1187624" y="97993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lowchart: Multidocument 1"/>
          <p:cNvSpPr/>
          <p:nvPr/>
        </p:nvSpPr>
        <p:spPr>
          <a:xfrm>
            <a:off x="147565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mzXML</a:t>
            </a:r>
            <a:endParaRPr lang="en-US" dirty="0"/>
          </a:p>
        </p:txBody>
      </p:sp>
      <p:sp>
        <p:nvSpPr>
          <p:cNvPr id="10" name="Flowchart: Multidocument 9"/>
          <p:cNvSpPr/>
          <p:nvPr/>
        </p:nvSpPr>
        <p:spPr>
          <a:xfrm>
            <a:off x="2853516"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mzML</a:t>
            </a:r>
            <a:endParaRPr lang="en-US" dirty="0"/>
          </a:p>
        </p:txBody>
      </p:sp>
      <p:sp>
        <p:nvSpPr>
          <p:cNvPr id="11" name="Flowchart: Multidocument 10"/>
          <p:cNvSpPr/>
          <p:nvPr/>
        </p:nvSpPr>
        <p:spPr>
          <a:xfrm>
            <a:off x="4185095" y="1265961"/>
            <a:ext cx="1060704" cy="758952"/>
          </a:xfrm>
          <a:prstGeom prst="flowChartMultidocumen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smtClean="0"/>
              <a:t>imzML</a:t>
            </a:r>
            <a:endParaRPr lang="en-US" dirty="0"/>
          </a:p>
        </p:txBody>
      </p:sp>
      <p:sp>
        <p:nvSpPr>
          <p:cNvPr id="12" name="矩形 11"/>
          <p:cNvSpPr/>
          <p:nvPr/>
        </p:nvSpPr>
        <p:spPr>
          <a:xfrm>
            <a:off x="1187624" y="2474450"/>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lowchart: Magnetic Disk 3"/>
          <p:cNvSpPr/>
          <p:nvPr/>
        </p:nvSpPr>
        <p:spPr>
          <a:xfrm>
            <a:off x="1548808" y="277766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CDF</a:t>
            </a:r>
            <a:endParaRPr lang="en-US" dirty="0"/>
          </a:p>
        </p:txBody>
      </p:sp>
      <p:sp>
        <p:nvSpPr>
          <p:cNvPr id="16" name="Flowchart: Magnetic Disk 15"/>
          <p:cNvSpPr/>
          <p:nvPr/>
        </p:nvSpPr>
        <p:spPr>
          <a:xfrm>
            <a:off x="2926668" y="2787677"/>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H</a:t>
            </a:r>
            <a:r>
              <a:rPr lang="en-US" dirty="0" smtClean="0"/>
              <a:t>DF</a:t>
            </a:r>
            <a:endParaRPr lang="en-US" dirty="0"/>
          </a:p>
        </p:txBody>
      </p:sp>
      <p:sp>
        <p:nvSpPr>
          <p:cNvPr id="17" name="Flowchart: Magnetic Disk 16"/>
          <p:cNvSpPr/>
          <p:nvPr/>
        </p:nvSpPr>
        <p:spPr>
          <a:xfrm>
            <a:off x="4253390" y="2792843"/>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mzPack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403" y="3501173"/>
            <a:ext cx="864096" cy="222711"/>
          </a:xfrm>
          <a:prstGeom prst="rect">
            <a:avLst/>
          </a:prstGeom>
        </p:spPr>
      </p:pic>
      <p:sp>
        <p:nvSpPr>
          <p:cNvPr id="18" name="矩形 11"/>
          <p:cNvSpPr/>
          <p:nvPr/>
        </p:nvSpPr>
        <p:spPr>
          <a:xfrm>
            <a:off x="1187624" y="4102512"/>
            <a:ext cx="4392488" cy="136815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Magnetic Disk 18"/>
          <p:cNvSpPr/>
          <p:nvPr/>
        </p:nvSpPr>
        <p:spPr>
          <a:xfrm>
            <a:off x="1552373"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smtClean="0"/>
              <a:t>Raw</a:t>
            </a:r>
            <a:endParaRPr lang="en-US" dirty="0"/>
          </a:p>
        </p:txBody>
      </p:sp>
      <p:sp>
        <p:nvSpPr>
          <p:cNvPr id="20" name="Flowchart: Magnetic Disk 19"/>
          <p:cNvSpPr/>
          <p:nvPr/>
        </p:nvSpPr>
        <p:spPr>
          <a:xfrm>
            <a:off x="2936225" y="4480264"/>
            <a:ext cx="914400" cy="612648"/>
          </a:xfrm>
          <a:prstGeom prst="flowChartMagneticDisk">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err="1" smtClean="0"/>
              <a:t>Wiff</a:t>
            </a:r>
            <a:endParaRPr lang="en-US" dirty="0"/>
          </a:p>
        </p:txBody>
      </p:sp>
      <p:sp>
        <p:nvSpPr>
          <p:cNvPr id="9" name="TextBox 8"/>
          <p:cNvSpPr txBox="1"/>
          <p:nvPr/>
        </p:nvSpPr>
        <p:spPr>
          <a:xfrm>
            <a:off x="4320077" y="4401867"/>
            <a:ext cx="58541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rPr>
              <a:t>…</a:t>
            </a:r>
            <a:endParaRPr lang="en-US" sz="4400" b="1" dirty="0">
              <a:effectLst>
                <a:outerShdw blurRad="38100" dist="38100" dir="2700000" algn="tl">
                  <a:srgbClr val="000000">
                    <a:alpha val="43137"/>
                  </a:srgbClr>
                </a:outerShdw>
              </a:effectLst>
            </a:endParaRPr>
          </a:p>
        </p:txBody>
      </p:sp>
      <p:sp>
        <p:nvSpPr>
          <p:cNvPr id="21" name="矩形 11"/>
          <p:cNvSpPr/>
          <p:nvPr/>
        </p:nvSpPr>
        <p:spPr>
          <a:xfrm>
            <a:off x="1074408" y="884250"/>
            <a:ext cx="4649719" cy="305337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00192" y="2226269"/>
            <a:ext cx="2115644" cy="369332"/>
          </a:xfrm>
          <a:prstGeom prst="rect">
            <a:avLst/>
          </a:prstGeom>
          <a:noFill/>
        </p:spPr>
        <p:txBody>
          <a:bodyPr wrap="none" rtlCol="0">
            <a:spAutoFit/>
          </a:bodyPr>
          <a:lstStyle/>
          <a:p>
            <a:r>
              <a:rPr lang="en-US" altLang="zh-CN" dirty="0" smtClean="0"/>
              <a:t>Open Source Format</a:t>
            </a:r>
            <a:endParaRPr lang="en-US" dirty="0"/>
          </a:p>
        </p:txBody>
      </p:sp>
      <p:sp>
        <p:nvSpPr>
          <p:cNvPr id="23" name="TextBox 22"/>
          <p:cNvSpPr txBox="1"/>
          <p:nvPr/>
        </p:nvSpPr>
        <p:spPr>
          <a:xfrm>
            <a:off x="6206192" y="4297660"/>
            <a:ext cx="2303644" cy="646331"/>
          </a:xfrm>
          <a:prstGeom prst="rect">
            <a:avLst/>
          </a:prstGeom>
          <a:noFill/>
        </p:spPr>
        <p:txBody>
          <a:bodyPr wrap="none" rtlCol="0">
            <a:spAutoFit/>
          </a:bodyPr>
          <a:lstStyle/>
          <a:p>
            <a:r>
              <a:rPr lang="en-US" altLang="zh-CN" dirty="0" smtClean="0"/>
              <a:t>Various Closed Source </a:t>
            </a:r>
          </a:p>
          <a:p>
            <a:r>
              <a:rPr lang="en-US" altLang="zh-CN" dirty="0" smtClean="0"/>
              <a:t>Vendor Format</a:t>
            </a:r>
            <a:endParaRPr lang="en-US" dirty="0"/>
          </a:p>
        </p:txBody>
      </p:sp>
    </p:spTree>
    <p:extLst>
      <p:ext uri="{BB962C8B-B14F-4D97-AF65-F5344CB8AC3E}">
        <p14:creationId xmlns:p14="http://schemas.microsoft.com/office/powerpoint/2010/main" val="2598326116"/>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ircle(in)">
                                      <p:cBhvr>
                                        <p:cTn id="51" dur="2000"/>
                                        <p:tgtEl>
                                          <p:spTgt spid="1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ircle(in)">
                                      <p:cBhvr>
                                        <p:cTn id="54" dur="2000"/>
                                        <p:tgtEl>
                                          <p:spTgt spid="1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000"/>
                                        <p:tgtEl>
                                          <p:spTgt spid="20"/>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animBg="1"/>
      <p:bldP spid="12" grpId="0" animBg="1"/>
      <p:bldP spid="4" grpId="0" animBg="1"/>
      <p:bldP spid="16" grpId="0" animBg="1"/>
      <p:bldP spid="17" grpId="0" animBg="1"/>
      <p:bldP spid="18" grpId="0" animBg="1"/>
      <p:bldP spid="19" grpId="0" animBg="1"/>
      <p:bldP spid="20" grpId="0" animBg="1"/>
      <p:bldP spid="9"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mzXML demo</a:t>
            </a:r>
            <a:endParaRPr lang="zh-CN" altLang="en-US" sz="3600" dirty="0"/>
          </a:p>
        </p:txBody>
      </p:sp>
      <p:pic>
        <p:nvPicPr>
          <p:cNvPr id="4" name="Picture 3"/>
          <p:cNvPicPr>
            <a:picLocks noChangeAspect="1"/>
          </p:cNvPicPr>
          <p:nvPr/>
        </p:nvPicPr>
        <p:blipFill>
          <a:blip r:embed="rId2"/>
          <a:stretch>
            <a:fillRect/>
          </a:stretch>
        </p:blipFill>
        <p:spPr>
          <a:xfrm>
            <a:off x="2915816" y="769268"/>
            <a:ext cx="5688632" cy="4760850"/>
          </a:xfrm>
          <a:prstGeom prst="rect">
            <a:avLst/>
          </a:prstGeom>
        </p:spPr>
      </p:pic>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22985"/>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Raw Decode</a:t>
            </a:r>
            <a:endParaRPr lang="zh-CN" altLang="en-US" sz="3600" dirty="0"/>
          </a:p>
        </p:txBody>
      </p:sp>
      <p:sp>
        <p:nvSpPr>
          <p:cNvPr id="6" name="矩形 11"/>
          <p:cNvSpPr/>
          <p:nvPr/>
        </p:nvSpPr>
        <p:spPr>
          <a:xfrm>
            <a:off x="3491880" y="1489348"/>
            <a:ext cx="1800200" cy="115212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3769" y="1187669"/>
            <a:ext cx="1962717" cy="369332"/>
          </a:xfrm>
          <a:prstGeom prst="rect">
            <a:avLst/>
          </a:prstGeom>
          <a:noFill/>
        </p:spPr>
        <p:txBody>
          <a:bodyPr wrap="none" rtlCol="0">
            <a:spAutoFit/>
          </a:bodyPr>
          <a:lstStyle/>
          <a:p>
            <a:r>
              <a:rPr lang="en-US" dirty="0" smtClean="0"/>
              <a:t>MS scan meta data</a:t>
            </a:r>
            <a:endParaRPr lang="en-US" dirty="0"/>
          </a:p>
        </p:txBody>
      </p:sp>
      <p:cxnSp>
        <p:nvCxnSpPr>
          <p:cNvPr id="8" name="肘形连接符 22"/>
          <p:cNvCxnSpPr>
            <a:stCxn id="6" idx="1"/>
            <a:endCxn id="7" idx="3"/>
          </p:cNvCxnSpPr>
          <p:nvPr/>
        </p:nvCxnSpPr>
        <p:spPr>
          <a:xfrm rot="10800000">
            <a:off x="2256486" y="1372336"/>
            <a:ext cx="1235394" cy="693077"/>
          </a:xfrm>
          <a:prstGeom prst="bentConnector3">
            <a:avLst>
              <a:gd name="adj1" fmla="val 5000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矩形 11"/>
          <p:cNvSpPr/>
          <p:nvPr/>
        </p:nvSpPr>
        <p:spPr>
          <a:xfrm>
            <a:off x="3635896" y="2713484"/>
            <a:ext cx="5040560" cy="2448272"/>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24765" y="2281436"/>
            <a:ext cx="2691051" cy="2862322"/>
          </a:xfrm>
          <a:prstGeom prst="rect">
            <a:avLst/>
          </a:prstGeom>
          <a:noFill/>
        </p:spPr>
        <p:txBody>
          <a:bodyPr wrap="square" rtlCol="0">
            <a:spAutoFit/>
          </a:bodyPr>
          <a:lstStyle/>
          <a:p>
            <a:r>
              <a:rPr lang="en-US" dirty="0" smtClean="0"/>
              <a:t>Steps of decode MS scan raw data</a:t>
            </a:r>
          </a:p>
          <a:p>
            <a:endParaRPr lang="en-US" dirty="0"/>
          </a:p>
          <a:p>
            <a:pPr marL="342900" indent="-342900">
              <a:buAutoNum type="arabicPeriod"/>
            </a:pPr>
            <a:r>
              <a:rPr lang="en-US" dirty="0" smtClean="0"/>
              <a:t>base64 decode</a:t>
            </a:r>
          </a:p>
          <a:p>
            <a:pPr marL="342900" indent="-342900">
              <a:buAutoNum type="arabicPeriod"/>
            </a:pPr>
            <a:r>
              <a:rPr lang="en-US" dirty="0" smtClean="0"/>
              <a:t>decompress based on the </a:t>
            </a:r>
            <a:r>
              <a:rPr lang="en-US" dirty="0" err="1" smtClean="0"/>
              <a:t>compressionType</a:t>
            </a:r>
            <a:r>
              <a:rPr lang="en-US" dirty="0" smtClean="0"/>
              <a:t> option</a:t>
            </a:r>
          </a:p>
          <a:p>
            <a:pPr marL="342900" indent="-342900">
              <a:buAutoNum type="arabicPeriod"/>
            </a:pPr>
            <a:r>
              <a:rPr lang="en-US" dirty="0" err="1" smtClean="0"/>
              <a:t>BitConvert</a:t>
            </a:r>
            <a:r>
              <a:rPr lang="en-US" dirty="0" smtClean="0"/>
              <a:t> decode to float or double</a:t>
            </a:r>
          </a:p>
          <a:p>
            <a:pPr marL="342900" indent="-342900">
              <a:buAutoNum type="arabicPeriod"/>
            </a:pPr>
            <a:r>
              <a:rPr lang="en-US" dirty="0" smtClean="0"/>
              <a:t>create matrix</a:t>
            </a:r>
            <a:endParaRPr lang="en-US" dirty="0"/>
          </a:p>
        </p:txBody>
      </p:sp>
      <p:cxnSp>
        <p:nvCxnSpPr>
          <p:cNvPr id="15" name="肘形连接符 22"/>
          <p:cNvCxnSpPr>
            <a:stCxn id="13" idx="1"/>
            <a:endCxn id="14" idx="2"/>
          </p:cNvCxnSpPr>
          <p:nvPr/>
        </p:nvCxnSpPr>
        <p:spPr>
          <a:xfrm rot="10800000" flipV="1">
            <a:off x="1570292" y="3937620"/>
            <a:ext cx="2065605" cy="1206138"/>
          </a:xfrm>
          <a:prstGeom prst="bentConnector4">
            <a:avLst>
              <a:gd name="adj1" fmla="val 17430"/>
              <a:gd name="adj2" fmla="val 120445"/>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49681"/>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1639</Words>
  <Application>Microsoft Office PowerPoint</Application>
  <PresentationFormat>On-screen Show (16:10)</PresentationFormat>
  <Paragraphs>264</Paragraphs>
  <Slides>33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微软雅黑</vt:lpstr>
      <vt:lpstr>宋体</vt:lpstr>
      <vt:lpstr>方正宋刻本秀楷简体</vt:lpstr>
      <vt:lpstr>时尚简体</vt:lpstr>
      <vt:lpstr>Arial</vt:lpstr>
      <vt:lpstr>Calibri</vt:lpstr>
      <vt:lpstr>Cambria Math</vt:lpstr>
      <vt:lpstr>Tahoma</vt:lpstr>
      <vt:lpstr>Times New Roman</vt:lpstr>
      <vt:lpstr>Wingdings</vt:lpstr>
      <vt:lpstr>Office 主题</vt:lpstr>
      <vt:lpstr>Mzkit User Manual</vt:lpstr>
      <vt:lpstr>Introduction</vt:lpstr>
      <vt:lpstr>LICENSE</vt:lpstr>
      <vt:lpstr>Screenshots</vt:lpstr>
      <vt:lpstr>Main Screen</vt:lpstr>
      <vt:lpstr>Raw Data Decode</vt:lpstr>
      <vt:lpstr>File Formats</vt:lpstr>
      <vt:lpstr>mzXML demo</vt:lpstr>
      <vt:lpstr>Raw Decode</vt:lpstr>
      <vt:lpstr>View Untargeted Data</vt:lpstr>
      <vt:lpstr>Introduction</vt:lpstr>
      <vt:lpstr>PowerPoint Presentation</vt:lpstr>
      <vt:lpstr>View 2D Scatter Snapshot</vt:lpstr>
      <vt:lpstr>View TIC/BPC</vt:lpstr>
      <vt:lpstr>View Scan Feature</vt:lpstr>
      <vt:lpstr>View XIC</vt:lpstr>
      <vt:lpstr>View PDA</vt:lpstr>
      <vt:lpstr>View UV scans</vt:lpstr>
      <vt:lpstr>MS-Alignment</vt:lpstr>
      <vt:lpstr>Cos Similarity</vt:lpstr>
      <vt:lpstr>PowerPoint Presentation</vt:lpstr>
      <vt:lpstr>PowerPoint Presentation</vt:lpstr>
      <vt:lpstr>MS-Imaging Viewer</vt:lpstr>
      <vt:lpstr>Introduce MS-Imaging</vt:lpstr>
      <vt:lpstr>imzML for MS-imaging</vt:lpstr>
      <vt:lpstr>MS-imaging</vt:lpstr>
      <vt:lpstr>View GC-MS Targeted</vt:lpstr>
      <vt:lpstr>View GC-MS Targeted</vt:lpstr>
      <vt:lpstr>View GC-MS Targeted</vt:lpstr>
      <vt:lpstr>View LC-MS/MS Targeted</vt:lpstr>
      <vt:lpstr>View LC-MS/MS Targeted</vt:lpstr>
      <vt:lpstr>View LC-MS/MS Targeted</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483</cp:revision>
  <dcterms:created xsi:type="dcterms:W3CDTF">2020-04-30T00:00:30Z</dcterms:created>
  <dcterms:modified xsi:type="dcterms:W3CDTF">2021-02-17T10:11:11Z</dcterms:modified>
</cp:coreProperties>
</file>